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86" r:id="rId5"/>
    <p:sldId id="256" r:id="rId6"/>
    <p:sldId id="262" r:id="rId7"/>
    <p:sldId id="268" r:id="rId8"/>
    <p:sldId id="259" r:id="rId9"/>
    <p:sldId id="261" r:id="rId10"/>
    <p:sldId id="269" r:id="rId11"/>
    <p:sldId id="263" r:id="rId12"/>
    <p:sldId id="270" r:id="rId13"/>
    <p:sldId id="271" r:id="rId14"/>
    <p:sldId id="272" r:id="rId15"/>
    <p:sldId id="274" r:id="rId16"/>
    <p:sldId id="276" r:id="rId17"/>
    <p:sldId id="277" r:id="rId18"/>
    <p:sldId id="275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65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AB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5E78D5-1BAB-06BA-B996-A28FD04C8ECA}" v="55" dt="2022-05-08T19:33:59.135"/>
    <p1510:client id="{5FFDB2C7-020D-9DC5-60F8-E30009239C3A}" v="2" dt="2022-05-06T21:36:29.269"/>
    <p1510:client id="{F17AB7C9-4EFE-7DD5-566B-37B3B14DE1F7}" v="28" dt="2022-05-05T22:38:17.7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ść" userId="S::urn:spo:anon#a3b35a052c96b34ce3f6f45e6f530b1e449bdcf10d87df88126323922c711d41::" providerId="AD" clId="Web-{5FFDB2C7-020D-9DC5-60F8-E30009239C3A}"/>
    <pc:docChg chg="modSld">
      <pc:chgData name="Gość" userId="S::urn:spo:anon#a3b35a052c96b34ce3f6f45e6f530b1e449bdcf10d87df88126323922c711d41::" providerId="AD" clId="Web-{5FFDB2C7-020D-9DC5-60F8-E30009239C3A}" dt="2022-05-06T21:36:29.269" v="1" actId="1076"/>
      <pc:docMkLst>
        <pc:docMk/>
      </pc:docMkLst>
      <pc:sldChg chg="addSp modSp">
        <pc:chgData name="Gość" userId="S::urn:spo:anon#a3b35a052c96b34ce3f6f45e6f530b1e449bdcf10d87df88126323922c711d41::" providerId="AD" clId="Web-{5FFDB2C7-020D-9DC5-60F8-E30009239C3A}" dt="2022-05-06T21:36:29.269" v="1" actId="1076"/>
        <pc:sldMkLst>
          <pc:docMk/>
          <pc:sldMk cId="1355164371" sldId="262"/>
        </pc:sldMkLst>
        <pc:picChg chg="add mod">
          <ac:chgData name="Gość" userId="S::urn:spo:anon#a3b35a052c96b34ce3f6f45e6f530b1e449bdcf10d87df88126323922c711d41::" providerId="AD" clId="Web-{5FFDB2C7-020D-9DC5-60F8-E30009239C3A}" dt="2022-05-06T21:36:29.269" v="1" actId="1076"/>
          <ac:picMkLst>
            <pc:docMk/>
            <pc:sldMk cId="1355164371" sldId="262"/>
            <ac:picMk id="2" creationId="{C7BA6D1A-3861-E032-3E4A-CEA6A0CC8278}"/>
          </ac:picMkLst>
        </pc:picChg>
      </pc:sldChg>
    </pc:docChg>
  </pc:docChgLst>
  <pc:docChgLst>
    <pc:chgData name="Gość" userId="S::urn:spo:anon#1943718d83450a73db4703ce1abf254dc6e7e743aaf180f9d4d68d78037d7d79::" providerId="AD" clId="Web-{595E78D5-1BAB-06BA-B996-A28FD04C8ECA}"/>
    <pc:docChg chg="modSld">
      <pc:chgData name="Gość" userId="S::urn:spo:anon#1943718d83450a73db4703ce1abf254dc6e7e743aaf180f9d4d68d78037d7d79::" providerId="AD" clId="Web-{595E78D5-1BAB-06BA-B996-A28FD04C8ECA}" dt="2022-05-08T19:33:59.135" v="60" actId="1076"/>
      <pc:docMkLst>
        <pc:docMk/>
      </pc:docMkLst>
      <pc:sldChg chg="addSp delSp modSp">
        <pc:chgData name="Gość" userId="S::urn:spo:anon#1943718d83450a73db4703ce1abf254dc6e7e743aaf180f9d4d68d78037d7d79::" providerId="AD" clId="Web-{595E78D5-1BAB-06BA-B996-A28FD04C8ECA}" dt="2022-05-08T19:33:59.135" v="60" actId="1076"/>
        <pc:sldMkLst>
          <pc:docMk/>
          <pc:sldMk cId="4142983531" sldId="265"/>
        </pc:sldMkLst>
        <pc:spChg chg="mod">
          <ac:chgData name="Gość" userId="S::urn:spo:anon#1943718d83450a73db4703ce1abf254dc6e7e743aaf180f9d4d68d78037d7d79::" providerId="AD" clId="Web-{595E78D5-1BAB-06BA-B996-A28FD04C8ECA}" dt="2022-05-08T19:33:53.494" v="59" actId="1076"/>
          <ac:spMkLst>
            <pc:docMk/>
            <pc:sldMk cId="4142983531" sldId="265"/>
            <ac:spMk id="2" creationId="{69C35FEE-CDB8-4B2A-8C27-DF337C5BF54E}"/>
          </ac:spMkLst>
        </pc:spChg>
        <pc:spChg chg="mod">
          <ac:chgData name="Gość" userId="S::urn:spo:anon#1943718d83450a73db4703ce1abf254dc6e7e743aaf180f9d4d68d78037d7d79::" providerId="AD" clId="Web-{595E78D5-1BAB-06BA-B996-A28FD04C8ECA}" dt="2022-05-08T19:33:59.135" v="60" actId="1076"/>
          <ac:spMkLst>
            <pc:docMk/>
            <pc:sldMk cId="4142983531" sldId="265"/>
            <ac:spMk id="3" creationId="{C57BFC19-642C-46C0-8599-428A8D1F06F5}"/>
          </ac:spMkLst>
        </pc:spChg>
        <pc:spChg chg="add del">
          <ac:chgData name="Gość" userId="S::urn:spo:anon#1943718d83450a73db4703ce1abf254dc6e7e743aaf180f9d4d68d78037d7d79::" providerId="AD" clId="Web-{595E78D5-1BAB-06BA-B996-A28FD04C8ECA}" dt="2022-05-08T19:26:48.407" v="6"/>
          <ac:spMkLst>
            <pc:docMk/>
            <pc:sldMk cId="4142983531" sldId="265"/>
            <ac:spMk id="5" creationId="{60F9CD5B-707A-58F9-7954-AB0C328A0350}"/>
          </ac:spMkLst>
        </pc:spChg>
      </pc:sldChg>
    </pc:docChg>
  </pc:docChgLst>
  <pc:docChgLst>
    <pc:chgData name="Gość" userId="S::urn:spo:anon#a3b35a052c96b34ce3f6f45e6f530b1e449bdcf10d87df88126323922c711d41::" providerId="AD" clId="Web-{F17AB7C9-4EFE-7DD5-566B-37B3B14DE1F7}"/>
    <pc:docChg chg="modSld">
      <pc:chgData name="Gość" userId="S::urn:spo:anon#a3b35a052c96b34ce3f6f45e6f530b1e449bdcf10d87df88126323922c711d41::" providerId="AD" clId="Web-{F17AB7C9-4EFE-7DD5-566B-37B3B14DE1F7}" dt="2022-05-05T22:38:17.731" v="18" actId="1076"/>
      <pc:docMkLst>
        <pc:docMk/>
      </pc:docMkLst>
      <pc:sldChg chg="addSp delSp modSp">
        <pc:chgData name="Gość" userId="S::urn:spo:anon#a3b35a052c96b34ce3f6f45e6f530b1e449bdcf10d87df88126323922c711d41::" providerId="AD" clId="Web-{F17AB7C9-4EFE-7DD5-566B-37B3B14DE1F7}" dt="2022-05-05T22:38:17.731" v="18" actId="1076"/>
        <pc:sldMkLst>
          <pc:docMk/>
          <pc:sldMk cId="1355164371" sldId="262"/>
        </pc:sldMkLst>
        <pc:spChg chg="add del mod">
          <ac:chgData name="Gość" userId="S::urn:spo:anon#a3b35a052c96b34ce3f6f45e6f530b1e449bdcf10d87df88126323922c711d41::" providerId="AD" clId="Web-{F17AB7C9-4EFE-7DD5-566B-37B3B14DE1F7}" dt="2022-05-05T22:26:00.180" v="11"/>
          <ac:spMkLst>
            <pc:docMk/>
            <pc:sldMk cId="1355164371" sldId="262"/>
            <ac:spMk id="2" creationId="{2407C372-5B86-3D08-2C20-B729125E829F}"/>
          </ac:spMkLst>
        </pc:spChg>
        <pc:spChg chg="mod">
          <ac:chgData name="Gość" userId="S::urn:spo:anon#a3b35a052c96b34ce3f6f45e6f530b1e449bdcf10d87df88126323922c711d41::" providerId="AD" clId="Web-{F17AB7C9-4EFE-7DD5-566B-37B3B14DE1F7}" dt="2022-05-05T17:49:04.307" v="1" actId="20577"/>
          <ac:spMkLst>
            <pc:docMk/>
            <pc:sldMk cId="1355164371" sldId="262"/>
            <ac:spMk id="9" creationId="{159374A6-DE43-8482-17D1-A18202C266EE}"/>
          </ac:spMkLst>
        </pc:spChg>
        <pc:picChg chg="add mod">
          <ac:chgData name="Gość" userId="S::urn:spo:anon#a3b35a052c96b34ce3f6f45e6f530b1e449bdcf10d87df88126323922c711d41::" providerId="AD" clId="Web-{F17AB7C9-4EFE-7DD5-566B-37B3B14DE1F7}" dt="2022-05-05T22:38:17.731" v="18" actId="1076"/>
          <ac:picMkLst>
            <pc:docMk/>
            <pc:sldMk cId="1355164371" sldId="262"/>
            <ac:picMk id="3" creationId="{0BAE71AC-295D-021B-73F8-2CF4D0FB8039}"/>
          </ac:picMkLst>
        </pc:picChg>
        <pc:picChg chg="add mod">
          <ac:chgData name="Gość" userId="S::urn:spo:anon#a3b35a052c96b34ce3f6f45e6f530b1e449bdcf10d87df88126323922c711d41::" providerId="AD" clId="Web-{F17AB7C9-4EFE-7DD5-566B-37B3B14DE1F7}" dt="2022-05-05T22:30:43.122" v="15" actId="1076"/>
          <ac:picMkLst>
            <pc:docMk/>
            <pc:sldMk cId="1355164371" sldId="262"/>
            <ac:picMk id="5" creationId="{4F608875-5A16-A70D-59D0-021F3BA40ED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A16C2-1CA2-4095-8729-8FA338733D6E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F848A-27F7-42A0-8647-06256E33E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40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807C-2CE6-4719-B079-7E64541B9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F1BA4-847D-4860-81B1-F379C63FE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EC7CF-823A-489B-B7EE-04930CE35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2379-39E1-4981-BB93-7A82CE98D661}" type="datetime1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2B1D3-54B3-4E2A-8571-A16BBF0D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054C3-BB65-4D3E-84D8-EE7BB464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5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9441-7F6A-4779-9EE9-C470E29D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5E580-E2FD-486A-AD9D-353580347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00060-5B03-40F4-B55A-7F7B9607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55A6-EA81-4D3B-919C-AD3D73AA914E}" type="datetime1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B5983-7870-41C9-A631-A5604F23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BC7DB-1083-47EB-923B-1185519A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3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C84A42-596B-4B4E-89AC-D9B27F60E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C482A-2F85-4F17-901E-D4524A9B8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4496D-71B5-4FF2-90CA-5BB2B8DA6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3B534-B10A-4FFF-B7A6-2BE6BF7A7346}" type="datetime1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7DBB-0984-4E65-81EE-F470562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7095D-93D5-41C5-AC9E-313A99D92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0ABE-D816-4C59-8290-562C4E1A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91F42-2245-4451-8E84-A99F14017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82A32-FEB5-4DAE-937E-43D6B5FA2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BF61D-964F-4271-AAA2-83302A72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4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5DC5-B2A4-49F2-A39C-1DD8C46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54427-03A7-4652-AC5F-D8437A39E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007EF-9033-487D-83C1-220B76D9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11404-B01E-47A9-BF33-96FC106B7A7E}" type="datetime1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C2672-068D-4306-BDCB-F791B569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1956-4BEC-4E51-8783-D7D1F255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89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3EAC-2AA7-4245-89AB-1C829FA7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E7F84-1130-4E2F-B5D2-068FD01F3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30E3C-0FF3-4320-A772-F1784918F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143C5-1CCF-48EA-AEB5-2D21A6A5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06CA0-A693-4AAB-BE5A-28357F1F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7E288-1524-446F-AC7E-6B314830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4776C-DE9B-46A9-9577-DA9862BF0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8D90-1A24-4A73-8BE6-B3B6671F5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A94D9-60A6-4E08-8A27-47D797CB0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40159D-2B5F-40AF-ACF9-037ED7061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48876-8A44-4B85-975C-96DCC683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9370-8682-45AF-BA23-C704BA290E1D}" type="datetime1">
              <a:rPr lang="en-US" smtClean="0"/>
              <a:t>5/8/2022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CD7F5-730A-4C63-9AC4-288F0B1A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4B990-FE03-4B53-B49E-149F24D2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87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8ED59-0D08-4ED3-9E57-9F19B96B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A26A92-1033-4A81-8DE4-BE5F6F27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EFA3-436A-4BB4-9D67-E434B145A9AD}" type="datetime1">
              <a:rPr lang="en-US" smtClean="0"/>
              <a:t>5/8/2022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54CE1-A7FF-4DEC-9297-F6E1C863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87802-293F-493D-8C2D-4D47BB3A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76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517F9-E9D7-4855-9387-74EA710CF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B760A-8723-4265-9CFE-067BA0B5628F}" type="datetime1">
              <a:rPr lang="en-US" smtClean="0"/>
              <a:t>5/8/2022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3053C-6207-47D4-AEA6-92EAD4EC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B10F9-CFC3-4792-959D-68039CB8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7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B189-6EB2-4CA2-9F8D-3A030C325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ACE4-5040-4192-A593-06B8D873F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24CB1-82DB-4E93-BF0F-3021B452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996C4-64B1-45D5-96E9-590268B0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3EAB-DD4C-4B91-81B1-660AF17C458E}" type="datetime1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47283-7C2A-407D-8E68-0E9BB75D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CCD32-2EB8-43D5-92A3-32E4E489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8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6CFB-9B3E-40AB-A7AB-C9E003B6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7F0DF-BD27-42ED-AA2C-9F2AB866D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123D1-549B-4F1A-A01B-964340FFD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BF40F-8588-4818-B02F-4EA7E8DC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7E36-A439-402F-9FC0-894F20BC5C27}" type="datetime1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548E7-B6CE-4F83-B92C-F35279D6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EBD11-98A7-4697-8D9E-8EEE6F6C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4E364-0D8A-4B65-A12F-D9A0AE6B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E1C8D-B31D-41F4-B545-6C2A8757A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04F17-3B30-4CF6-AAAD-622A3276E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7E2AC-683C-4D92-A3F2-E71CD1A59666}" type="datetime1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E65AA-D6A4-42C9-BFCE-28B6496EF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7F153-533B-4416-AB20-FD3D24A4E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4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" Type="http://schemas.openxmlformats.org/officeDocument/2006/relationships/image" Target="../media/image5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/>
          <p:cNvPicPr>
            <a:picLocks noChangeAspect="1"/>
          </p:cNvPicPr>
          <p:nvPr/>
        </p:nvPicPr>
        <p:blipFill rotWithShape="1">
          <a:blip r:embed="rId2"/>
          <a:srcRect t="29292" b="21714"/>
          <a:stretch/>
        </p:blipFill>
        <p:spPr>
          <a:xfrm>
            <a:off x="295914" y="180974"/>
            <a:ext cx="11676309" cy="92392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80" y="1228725"/>
            <a:ext cx="10969326" cy="5629275"/>
          </a:xfrm>
          <a:prstGeom prst="rect">
            <a:avLst/>
          </a:prstGeom>
        </p:spPr>
      </p:pic>
      <p:grpSp>
        <p:nvGrpSpPr>
          <p:cNvPr id="2" name="Grupa 1"/>
          <p:cNvGrpSpPr/>
          <p:nvPr/>
        </p:nvGrpSpPr>
        <p:grpSpPr>
          <a:xfrm>
            <a:off x="295914" y="172953"/>
            <a:ext cx="11676309" cy="6677026"/>
            <a:chOff x="295914" y="172953"/>
            <a:chExt cx="11676309" cy="6677026"/>
          </a:xfrm>
        </p:grpSpPr>
        <p:pic>
          <p:nvPicPr>
            <p:cNvPr id="4" name="Obraz 3"/>
            <p:cNvPicPr>
              <a:picLocks noChangeAspect="1"/>
            </p:cNvPicPr>
            <p:nvPr/>
          </p:nvPicPr>
          <p:blipFill rotWithShape="1">
            <a:blip r:embed="rId2"/>
            <a:srcRect t="29292" b="21714"/>
            <a:stretch/>
          </p:blipFill>
          <p:spPr>
            <a:xfrm>
              <a:off x="295914" y="172953"/>
              <a:ext cx="11676309" cy="923925"/>
            </a:xfrm>
            <a:prstGeom prst="rect">
              <a:avLst/>
            </a:prstGeom>
          </p:spPr>
        </p:pic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80" y="1220704"/>
              <a:ext cx="10969326" cy="5629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950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</a:t>
            </a:r>
            <a:r>
              <a:rPr lang="pl-PL"/>
              <a:t>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spc="300" err="1"/>
              <a:t>Automated</a:t>
            </a:r>
            <a:r>
              <a:rPr lang="pl-PL" spc="300"/>
              <a:t> Machine Learning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12">
            <a:extLst>
              <a:ext uri="{FF2B5EF4-FFF2-40B4-BE49-F238E27FC236}">
                <a16:creationId xmlns:a16="http://schemas.microsoft.com/office/drawing/2014/main" id="{57FA749B-1099-AE82-5DDF-C077644F074E}"/>
              </a:ext>
            </a:extLst>
          </p:cNvPr>
          <p:cNvSpPr/>
          <p:nvPr/>
        </p:nvSpPr>
        <p:spPr bwMode="auto">
          <a:xfrm>
            <a:off x="5577485" y="2780160"/>
            <a:ext cx="1669635" cy="17506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cs typeface="Segoe UI Semibold" panose="020B0702040204020203" pitchFamily="34" charset="0"/>
              </a:rPr>
              <a:t>Criterion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cs typeface="Segoe UI Semibold" panose="020B0702040204020203" pitchFamily="34" charset="0"/>
              </a:rPr>
              <a:t>Loss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cs typeface="Segoe UI Semibold" panose="020B0702040204020203" pitchFamily="34" charset="0"/>
              </a:rPr>
              <a:t>Min Samples Split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cs typeface="Segoe UI Semibold" panose="020B0702040204020203" pitchFamily="34" charset="0"/>
              </a:rPr>
              <a:t>Min Samples Leaf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cs typeface="Segoe UI Semibold" panose="020B0702040204020203" pitchFamily="34" charset="0"/>
              </a:rPr>
              <a:t>Others</a:t>
            </a:r>
          </a:p>
        </p:txBody>
      </p:sp>
      <p:sp>
        <p:nvSpPr>
          <p:cNvPr id="90" name="Rectangle 83">
            <a:extLst>
              <a:ext uri="{FF2B5EF4-FFF2-40B4-BE49-F238E27FC236}">
                <a16:creationId xmlns:a16="http://schemas.microsoft.com/office/drawing/2014/main" id="{3CFBC35C-FE71-72BD-5B8F-ABFBA4A7B867}"/>
              </a:ext>
            </a:extLst>
          </p:cNvPr>
          <p:cNvSpPr/>
          <p:nvPr/>
        </p:nvSpPr>
        <p:spPr bwMode="auto">
          <a:xfrm>
            <a:off x="5577485" y="2780160"/>
            <a:ext cx="1669635" cy="17506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cs typeface="Segoe UI Semibold" panose="020B0702040204020203" pitchFamily="34" charset="0"/>
              </a:rPr>
              <a:t>N </a:t>
            </a: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Neighbors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Weights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Metric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Others</a:t>
            </a:r>
          </a:p>
        </p:txBody>
      </p:sp>
      <p:sp>
        <p:nvSpPr>
          <p:cNvPr id="91" name="Rectangle 32">
            <a:extLst>
              <a:ext uri="{FF2B5EF4-FFF2-40B4-BE49-F238E27FC236}">
                <a16:creationId xmlns:a16="http://schemas.microsoft.com/office/drawing/2014/main" id="{D6EA35D6-DE44-0996-B2FA-A403A9B168CD}"/>
              </a:ext>
            </a:extLst>
          </p:cNvPr>
          <p:cNvSpPr/>
          <p:nvPr/>
        </p:nvSpPr>
        <p:spPr bwMode="auto">
          <a:xfrm>
            <a:off x="3084755" y="2268061"/>
            <a:ext cx="2211906" cy="3416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8" tIns="45719" rIns="91438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61">
              <a:lnSpc>
                <a:spcPct val="90000"/>
              </a:lnSpc>
              <a:defRPr/>
            </a:pP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Which algorithm?</a:t>
            </a:r>
          </a:p>
        </p:txBody>
      </p:sp>
      <p:sp>
        <p:nvSpPr>
          <p:cNvPr id="92" name="Rectangle 41">
            <a:extLst>
              <a:ext uri="{FF2B5EF4-FFF2-40B4-BE49-F238E27FC236}">
                <a16:creationId xmlns:a16="http://schemas.microsoft.com/office/drawing/2014/main" id="{3D9ED0F4-9DD0-C686-8D0F-94F2288B504C}"/>
              </a:ext>
            </a:extLst>
          </p:cNvPr>
          <p:cNvSpPr/>
          <p:nvPr/>
        </p:nvSpPr>
        <p:spPr bwMode="auto">
          <a:xfrm>
            <a:off x="5577484" y="2268061"/>
            <a:ext cx="2948962" cy="3416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8" tIns="45719" rIns="91438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61">
              <a:lnSpc>
                <a:spcPct val="90000"/>
              </a:lnSpc>
              <a:defRPr/>
            </a:pPr>
            <a:r>
              <a:rPr lang="en-US"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</a:t>
            </a:r>
            <a:r>
              <a:rPr lang="pl-PL" err="1"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hyper</a:t>
            </a:r>
            <a:r>
              <a:rPr lang="en-US"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parameters?</a:t>
            </a:r>
          </a:p>
        </p:txBody>
      </p:sp>
      <p:sp>
        <p:nvSpPr>
          <p:cNvPr id="93" name="Rectangle 28">
            <a:extLst>
              <a:ext uri="{FF2B5EF4-FFF2-40B4-BE49-F238E27FC236}">
                <a16:creationId xmlns:a16="http://schemas.microsoft.com/office/drawing/2014/main" id="{BF5EC2B5-3E59-06A6-44F8-369711FC2347}"/>
              </a:ext>
            </a:extLst>
          </p:cNvPr>
          <p:cNvSpPr/>
          <p:nvPr/>
        </p:nvSpPr>
        <p:spPr bwMode="auto">
          <a:xfrm>
            <a:off x="735665" y="2268061"/>
            <a:ext cx="2068267" cy="3416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8" tIns="45719" rIns="91438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61">
              <a:lnSpc>
                <a:spcPct val="90000"/>
              </a:lnSpc>
              <a:defRPr/>
            </a:pPr>
            <a:r>
              <a:rPr lang="en-US"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features?</a:t>
            </a:r>
          </a:p>
        </p:txBody>
      </p:sp>
      <p:sp>
        <p:nvSpPr>
          <p:cNvPr id="94" name="Rectangle 5">
            <a:extLst>
              <a:ext uri="{FF2B5EF4-FFF2-40B4-BE49-F238E27FC236}">
                <a16:creationId xmlns:a16="http://schemas.microsoft.com/office/drawing/2014/main" id="{6497051F-F98D-E1E0-732D-726C3A1F79E9}"/>
              </a:ext>
            </a:extLst>
          </p:cNvPr>
          <p:cNvSpPr/>
          <p:nvPr/>
        </p:nvSpPr>
        <p:spPr bwMode="auto">
          <a:xfrm>
            <a:off x="735664" y="2780160"/>
            <a:ext cx="1775837" cy="210461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Condition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Regulations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95" name="Rectangle 8">
            <a:extLst>
              <a:ext uri="{FF2B5EF4-FFF2-40B4-BE49-F238E27FC236}">
                <a16:creationId xmlns:a16="http://schemas.microsoft.com/office/drawing/2014/main" id="{75C15AE3-0A58-BCE9-2CE5-6E119B4A1956}"/>
              </a:ext>
            </a:extLst>
          </p:cNvPr>
          <p:cNvSpPr/>
          <p:nvPr/>
        </p:nvSpPr>
        <p:spPr bwMode="auto">
          <a:xfrm>
            <a:off x="3084758" y="2780160"/>
            <a:ext cx="2281555" cy="210461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Gradient Boosted  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Nearest Neighbors 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SVM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Bayesian Regression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LGBM 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96" name="Rectangle 11">
            <a:extLst>
              <a:ext uri="{FF2B5EF4-FFF2-40B4-BE49-F238E27FC236}">
                <a16:creationId xmlns:a16="http://schemas.microsoft.com/office/drawing/2014/main" id="{49682055-CEF3-A9CE-45A1-C41353E1F0CB}"/>
              </a:ext>
            </a:extLst>
          </p:cNvPr>
          <p:cNvSpPr/>
          <p:nvPr/>
        </p:nvSpPr>
        <p:spPr bwMode="auto">
          <a:xfrm>
            <a:off x="3084758" y="3156503"/>
            <a:ext cx="2084182" cy="33832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61"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Nearest Neighbors</a:t>
            </a:r>
          </a:p>
        </p:txBody>
      </p:sp>
      <p:grpSp>
        <p:nvGrpSpPr>
          <p:cNvPr id="97" name="Group 13">
            <a:extLst>
              <a:ext uri="{FF2B5EF4-FFF2-40B4-BE49-F238E27FC236}">
                <a16:creationId xmlns:a16="http://schemas.microsoft.com/office/drawing/2014/main" id="{9A956410-18DC-A293-631A-D6A2FA485272}"/>
              </a:ext>
            </a:extLst>
          </p:cNvPr>
          <p:cNvGrpSpPr/>
          <p:nvPr/>
        </p:nvGrpSpPr>
        <p:grpSpPr>
          <a:xfrm>
            <a:off x="7295041" y="2917634"/>
            <a:ext cx="1450592" cy="147001"/>
            <a:chOff x="8120217" y="3558128"/>
            <a:chExt cx="1940664" cy="147003"/>
          </a:xfrm>
        </p:grpSpPr>
        <p:cxnSp>
          <p:nvCxnSpPr>
            <p:cNvPr id="98" name="Straight Connector 14">
              <a:extLst>
                <a:ext uri="{FF2B5EF4-FFF2-40B4-BE49-F238E27FC236}">
                  <a16:creationId xmlns:a16="http://schemas.microsoft.com/office/drawing/2014/main" id="{87BF6D6E-6D26-F925-0784-A8289B4B3F75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15">
              <a:extLst>
                <a:ext uri="{FF2B5EF4-FFF2-40B4-BE49-F238E27FC236}">
                  <a16:creationId xmlns:a16="http://schemas.microsoft.com/office/drawing/2014/main" id="{D93EEB80-5FD8-18B2-0992-32D37F3AAE0F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16">
              <a:extLst>
                <a:ext uri="{FF2B5EF4-FFF2-40B4-BE49-F238E27FC236}">
                  <a16:creationId xmlns:a16="http://schemas.microsoft.com/office/drawing/2014/main" id="{CC194D88-1A54-3930-F1B6-6F96A89984F4}"/>
                </a:ext>
              </a:extLst>
            </p:cNvPr>
            <p:cNvGrpSpPr/>
            <p:nvPr/>
          </p:nvGrpSpPr>
          <p:grpSpPr>
            <a:xfrm>
              <a:off x="8335846" y="3593256"/>
              <a:ext cx="1509402" cy="111875"/>
              <a:chOff x="8335846" y="3498555"/>
              <a:chExt cx="1509402" cy="206573"/>
            </a:xfrm>
          </p:grpSpPr>
          <p:cxnSp>
            <p:nvCxnSpPr>
              <p:cNvPr id="101" name="Straight Connector 17">
                <a:extLst>
                  <a:ext uri="{FF2B5EF4-FFF2-40B4-BE49-F238E27FC236}">
                    <a16:creationId xmlns:a16="http://schemas.microsoft.com/office/drawing/2014/main" id="{050E6A63-F7F2-5CAE-01E9-75585C511C18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8">
                <a:extLst>
                  <a:ext uri="{FF2B5EF4-FFF2-40B4-BE49-F238E27FC236}">
                    <a16:creationId xmlns:a16="http://schemas.microsoft.com/office/drawing/2014/main" id="{65B76581-7EF0-4E1D-FAAA-6E3C4AD49FBF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9">
                <a:extLst>
                  <a:ext uri="{FF2B5EF4-FFF2-40B4-BE49-F238E27FC236}">
                    <a16:creationId xmlns:a16="http://schemas.microsoft.com/office/drawing/2014/main" id="{CB999D7B-45C6-EB72-9ADC-5F967D902D95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20">
                <a:extLst>
                  <a:ext uri="{FF2B5EF4-FFF2-40B4-BE49-F238E27FC236}">
                    <a16:creationId xmlns:a16="http://schemas.microsoft.com/office/drawing/2014/main" id="{A21169FB-E24C-55BC-98CB-FB81E16FA3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8555"/>
                <a:ext cx="0" cy="206573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21">
                <a:extLst>
                  <a:ext uri="{FF2B5EF4-FFF2-40B4-BE49-F238E27FC236}">
                    <a16:creationId xmlns:a16="http://schemas.microsoft.com/office/drawing/2014/main" id="{FB35506E-4EB1-27F3-525D-36FABA80B268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22">
                <a:extLst>
                  <a:ext uri="{FF2B5EF4-FFF2-40B4-BE49-F238E27FC236}">
                    <a16:creationId xmlns:a16="http://schemas.microsoft.com/office/drawing/2014/main" id="{12F22CCE-0CAE-AF43-D3D8-79320A38A9AD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23">
                <a:extLst>
                  <a:ext uri="{FF2B5EF4-FFF2-40B4-BE49-F238E27FC236}">
                    <a16:creationId xmlns:a16="http://schemas.microsoft.com/office/drawing/2014/main" id="{C78CCF54-42CB-8EC3-02F3-7A3FE178A920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24">
                <a:extLst>
                  <a:ext uri="{FF2B5EF4-FFF2-40B4-BE49-F238E27FC236}">
                    <a16:creationId xmlns:a16="http://schemas.microsoft.com/office/drawing/2014/main" id="{CCA30704-3183-4273-501C-7A0B7809CC08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Group 25">
            <a:extLst>
              <a:ext uri="{FF2B5EF4-FFF2-40B4-BE49-F238E27FC236}">
                <a16:creationId xmlns:a16="http://schemas.microsoft.com/office/drawing/2014/main" id="{DB7002E8-0C0E-3185-9865-E8C5A63FACE2}"/>
              </a:ext>
            </a:extLst>
          </p:cNvPr>
          <p:cNvGrpSpPr/>
          <p:nvPr/>
        </p:nvGrpSpPr>
        <p:grpSpPr>
          <a:xfrm>
            <a:off x="7295041" y="3257226"/>
            <a:ext cx="1450592" cy="146996"/>
            <a:chOff x="8120217" y="3558128"/>
            <a:chExt cx="1940664" cy="146999"/>
          </a:xfrm>
        </p:grpSpPr>
        <p:cxnSp>
          <p:nvCxnSpPr>
            <p:cNvPr id="110" name="Straight Connector 26">
              <a:extLst>
                <a:ext uri="{FF2B5EF4-FFF2-40B4-BE49-F238E27FC236}">
                  <a16:creationId xmlns:a16="http://schemas.microsoft.com/office/drawing/2014/main" id="{67E747F5-0C29-7DFA-A4A6-686FFFAE89DA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27">
              <a:extLst>
                <a:ext uri="{FF2B5EF4-FFF2-40B4-BE49-F238E27FC236}">
                  <a16:creationId xmlns:a16="http://schemas.microsoft.com/office/drawing/2014/main" id="{7CB70352-050D-853E-1E15-9D040110B6D5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29">
              <a:extLst>
                <a:ext uri="{FF2B5EF4-FFF2-40B4-BE49-F238E27FC236}">
                  <a16:creationId xmlns:a16="http://schemas.microsoft.com/office/drawing/2014/main" id="{A143F5D3-2EAC-A8BD-597E-B4C588A62F75}"/>
                </a:ext>
              </a:extLst>
            </p:cNvPr>
            <p:cNvGrpSpPr/>
            <p:nvPr/>
          </p:nvGrpSpPr>
          <p:grpSpPr>
            <a:xfrm>
              <a:off x="8335846" y="3592140"/>
              <a:ext cx="1509402" cy="112986"/>
              <a:chOff x="8335846" y="3496504"/>
              <a:chExt cx="1509402" cy="208625"/>
            </a:xfrm>
          </p:grpSpPr>
          <p:cxnSp>
            <p:nvCxnSpPr>
              <p:cNvPr id="113" name="Straight Connector 30">
                <a:extLst>
                  <a:ext uri="{FF2B5EF4-FFF2-40B4-BE49-F238E27FC236}">
                    <a16:creationId xmlns:a16="http://schemas.microsoft.com/office/drawing/2014/main" id="{668591AF-CADC-5602-9B68-D35ED9C8F479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31">
                <a:extLst>
                  <a:ext uri="{FF2B5EF4-FFF2-40B4-BE49-F238E27FC236}">
                    <a16:creationId xmlns:a16="http://schemas.microsoft.com/office/drawing/2014/main" id="{029AAEC7-6AAF-4C8A-2913-9C1B360D08DC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33">
                <a:extLst>
                  <a:ext uri="{FF2B5EF4-FFF2-40B4-BE49-F238E27FC236}">
                    <a16:creationId xmlns:a16="http://schemas.microsoft.com/office/drawing/2014/main" id="{0BF6B932-F4AE-E9FC-9BCF-8B58E4415A1A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34">
                <a:extLst>
                  <a:ext uri="{FF2B5EF4-FFF2-40B4-BE49-F238E27FC236}">
                    <a16:creationId xmlns:a16="http://schemas.microsoft.com/office/drawing/2014/main" id="{F2E2BFC0-8FF3-77B1-B92D-9848858E48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6504"/>
                <a:ext cx="0" cy="208625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35">
                <a:extLst>
                  <a:ext uri="{FF2B5EF4-FFF2-40B4-BE49-F238E27FC236}">
                    <a16:creationId xmlns:a16="http://schemas.microsoft.com/office/drawing/2014/main" id="{30283A81-2A0A-7B19-EAE7-060ACA7B638A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36">
                <a:extLst>
                  <a:ext uri="{FF2B5EF4-FFF2-40B4-BE49-F238E27FC236}">
                    <a16:creationId xmlns:a16="http://schemas.microsoft.com/office/drawing/2014/main" id="{77880355-72A4-5E9D-3173-0DE04F141BC8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37">
                <a:extLst>
                  <a:ext uri="{FF2B5EF4-FFF2-40B4-BE49-F238E27FC236}">
                    <a16:creationId xmlns:a16="http://schemas.microsoft.com/office/drawing/2014/main" id="{3AAE1717-A547-1D6C-73EC-E07B5D84094A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38">
                <a:extLst>
                  <a:ext uri="{FF2B5EF4-FFF2-40B4-BE49-F238E27FC236}">
                    <a16:creationId xmlns:a16="http://schemas.microsoft.com/office/drawing/2014/main" id="{1E702811-998B-1045-2E0D-B5F34BAB1ACF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Group 39">
            <a:extLst>
              <a:ext uri="{FF2B5EF4-FFF2-40B4-BE49-F238E27FC236}">
                <a16:creationId xmlns:a16="http://schemas.microsoft.com/office/drawing/2014/main" id="{EE201218-8F19-DA8B-29F3-AB8B07474DB3}"/>
              </a:ext>
            </a:extLst>
          </p:cNvPr>
          <p:cNvGrpSpPr/>
          <p:nvPr/>
        </p:nvGrpSpPr>
        <p:grpSpPr>
          <a:xfrm>
            <a:off x="7295041" y="3596816"/>
            <a:ext cx="1450592" cy="146997"/>
            <a:chOff x="8120217" y="3558128"/>
            <a:chExt cx="1940664" cy="147000"/>
          </a:xfrm>
        </p:grpSpPr>
        <p:cxnSp>
          <p:nvCxnSpPr>
            <p:cNvPr id="122" name="Straight Connector 40">
              <a:extLst>
                <a:ext uri="{FF2B5EF4-FFF2-40B4-BE49-F238E27FC236}">
                  <a16:creationId xmlns:a16="http://schemas.microsoft.com/office/drawing/2014/main" id="{D048658B-F87E-A416-D3D2-3CDBD998DAD2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42">
              <a:extLst>
                <a:ext uri="{FF2B5EF4-FFF2-40B4-BE49-F238E27FC236}">
                  <a16:creationId xmlns:a16="http://schemas.microsoft.com/office/drawing/2014/main" id="{8491E76D-3C08-E2F6-BFDB-DE3277DD8BFC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43">
              <a:extLst>
                <a:ext uri="{FF2B5EF4-FFF2-40B4-BE49-F238E27FC236}">
                  <a16:creationId xmlns:a16="http://schemas.microsoft.com/office/drawing/2014/main" id="{C0037C87-8879-D2B2-AAD9-F5225FEEB633}"/>
                </a:ext>
              </a:extLst>
            </p:cNvPr>
            <p:cNvGrpSpPr/>
            <p:nvPr/>
          </p:nvGrpSpPr>
          <p:grpSpPr>
            <a:xfrm>
              <a:off x="8335846" y="3593752"/>
              <a:ext cx="1509402" cy="111376"/>
              <a:chOff x="8335846" y="3499477"/>
              <a:chExt cx="1509402" cy="205652"/>
            </a:xfrm>
          </p:grpSpPr>
          <p:cxnSp>
            <p:nvCxnSpPr>
              <p:cNvPr id="125" name="Straight Connector 44">
                <a:extLst>
                  <a:ext uri="{FF2B5EF4-FFF2-40B4-BE49-F238E27FC236}">
                    <a16:creationId xmlns:a16="http://schemas.microsoft.com/office/drawing/2014/main" id="{21737111-6C94-8818-7178-42ECD46D5E3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45">
                <a:extLst>
                  <a:ext uri="{FF2B5EF4-FFF2-40B4-BE49-F238E27FC236}">
                    <a16:creationId xmlns:a16="http://schemas.microsoft.com/office/drawing/2014/main" id="{370AA446-FA4D-AE52-0272-20FE04DC16A6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46">
                <a:extLst>
                  <a:ext uri="{FF2B5EF4-FFF2-40B4-BE49-F238E27FC236}">
                    <a16:creationId xmlns:a16="http://schemas.microsoft.com/office/drawing/2014/main" id="{F4F7524C-ED5B-2328-91D3-F17B631165D3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47">
                <a:extLst>
                  <a:ext uri="{FF2B5EF4-FFF2-40B4-BE49-F238E27FC236}">
                    <a16:creationId xmlns:a16="http://schemas.microsoft.com/office/drawing/2014/main" id="{8BAE4D51-59D5-1C0C-12DB-2110C5C62D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9477"/>
                <a:ext cx="0" cy="205652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48">
                <a:extLst>
                  <a:ext uri="{FF2B5EF4-FFF2-40B4-BE49-F238E27FC236}">
                    <a16:creationId xmlns:a16="http://schemas.microsoft.com/office/drawing/2014/main" id="{2CC1426A-D4C1-5795-B41B-067520028094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49">
                <a:extLst>
                  <a:ext uri="{FF2B5EF4-FFF2-40B4-BE49-F238E27FC236}">
                    <a16:creationId xmlns:a16="http://schemas.microsoft.com/office/drawing/2014/main" id="{5EA6DBB2-09B4-09FA-FDC3-78125BEAD8A4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50">
                <a:extLst>
                  <a:ext uri="{FF2B5EF4-FFF2-40B4-BE49-F238E27FC236}">
                    <a16:creationId xmlns:a16="http://schemas.microsoft.com/office/drawing/2014/main" id="{F04BE494-EB36-1FF8-7C14-CE2D633A165F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51">
                <a:extLst>
                  <a:ext uri="{FF2B5EF4-FFF2-40B4-BE49-F238E27FC236}">
                    <a16:creationId xmlns:a16="http://schemas.microsoft.com/office/drawing/2014/main" id="{7B027496-24F9-AC50-D697-18EA98D4E2C2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Group 52">
            <a:extLst>
              <a:ext uri="{FF2B5EF4-FFF2-40B4-BE49-F238E27FC236}">
                <a16:creationId xmlns:a16="http://schemas.microsoft.com/office/drawing/2014/main" id="{995ED809-9D25-5B21-139B-1DA8CC21BBCA}"/>
              </a:ext>
            </a:extLst>
          </p:cNvPr>
          <p:cNvGrpSpPr/>
          <p:nvPr/>
        </p:nvGrpSpPr>
        <p:grpSpPr>
          <a:xfrm>
            <a:off x="7295041" y="3936405"/>
            <a:ext cx="1450592" cy="146999"/>
            <a:chOff x="8120217" y="3558128"/>
            <a:chExt cx="1940664" cy="147002"/>
          </a:xfrm>
        </p:grpSpPr>
        <p:cxnSp>
          <p:nvCxnSpPr>
            <p:cNvPr id="134" name="Straight Connector 53">
              <a:extLst>
                <a:ext uri="{FF2B5EF4-FFF2-40B4-BE49-F238E27FC236}">
                  <a16:creationId xmlns:a16="http://schemas.microsoft.com/office/drawing/2014/main" id="{AFA7D904-78FD-95F5-62EE-C41BDFCE4ACE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54">
              <a:extLst>
                <a:ext uri="{FF2B5EF4-FFF2-40B4-BE49-F238E27FC236}">
                  <a16:creationId xmlns:a16="http://schemas.microsoft.com/office/drawing/2014/main" id="{7539C720-33D3-235C-EFAC-FB2DDE3A6878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55">
              <a:extLst>
                <a:ext uri="{FF2B5EF4-FFF2-40B4-BE49-F238E27FC236}">
                  <a16:creationId xmlns:a16="http://schemas.microsoft.com/office/drawing/2014/main" id="{43762432-62F4-2885-FFF4-6B14D4E38F6F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137" name="Straight Connector 56">
                <a:extLst>
                  <a:ext uri="{FF2B5EF4-FFF2-40B4-BE49-F238E27FC236}">
                    <a16:creationId xmlns:a16="http://schemas.microsoft.com/office/drawing/2014/main" id="{DEB88F7E-3E99-7AFE-56E5-D9FA49ED85FD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57">
                <a:extLst>
                  <a:ext uri="{FF2B5EF4-FFF2-40B4-BE49-F238E27FC236}">
                    <a16:creationId xmlns:a16="http://schemas.microsoft.com/office/drawing/2014/main" id="{7B0AA163-F83E-7930-5CC4-BA5054EC5B2A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58">
                <a:extLst>
                  <a:ext uri="{FF2B5EF4-FFF2-40B4-BE49-F238E27FC236}">
                    <a16:creationId xmlns:a16="http://schemas.microsoft.com/office/drawing/2014/main" id="{A4EA6B90-F71D-E625-00B3-B0F115F33555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59">
                <a:extLst>
                  <a:ext uri="{FF2B5EF4-FFF2-40B4-BE49-F238E27FC236}">
                    <a16:creationId xmlns:a16="http://schemas.microsoft.com/office/drawing/2014/main" id="{4BF7F37E-A77B-92A5-EC55-B9DBC395ED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60">
                <a:extLst>
                  <a:ext uri="{FF2B5EF4-FFF2-40B4-BE49-F238E27FC236}">
                    <a16:creationId xmlns:a16="http://schemas.microsoft.com/office/drawing/2014/main" id="{5C0AA5D3-8062-DF41-0B5B-5C2B046951B0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61">
                <a:extLst>
                  <a:ext uri="{FF2B5EF4-FFF2-40B4-BE49-F238E27FC236}">
                    <a16:creationId xmlns:a16="http://schemas.microsoft.com/office/drawing/2014/main" id="{95AB8871-B383-8AB5-917E-57FF32D96070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62">
                <a:extLst>
                  <a:ext uri="{FF2B5EF4-FFF2-40B4-BE49-F238E27FC236}">
                    <a16:creationId xmlns:a16="http://schemas.microsoft.com/office/drawing/2014/main" id="{29D0673F-77E0-F86D-DBF8-71C552818953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64">
                <a:extLst>
                  <a:ext uri="{FF2B5EF4-FFF2-40B4-BE49-F238E27FC236}">
                    <a16:creationId xmlns:a16="http://schemas.microsoft.com/office/drawing/2014/main" id="{CAC58D0D-8F38-CF42-F03D-89125CD2A488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5" name="Isosceles Triangle 65">
            <a:extLst>
              <a:ext uri="{FF2B5EF4-FFF2-40B4-BE49-F238E27FC236}">
                <a16:creationId xmlns:a16="http://schemas.microsoft.com/office/drawing/2014/main" id="{7FDDB483-1476-891F-725A-65CA165AA07F}"/>
              </a:ext>
            </a:extLst>
          </p:cNvPr>
          <p:cNvSpPr/>
          <p:nvPr/>
        </p:nvSpPr>
        <p:spPr bwMode="auto">
          <a:xfrm>
            <a:off x="8354695" y="2973195"/>
            <a:ext cx="137158" cy="91438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78" tIns="146302" rIns="182878" bIns="1463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endParaRPr lang="en-US" sz="2400" err="1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Isosceles Triangle 66">
            <a:extLst>
              <a:ext uri="{FF2B5EF4-FFF2-40B4-BE49-F238E27FC236}">
                <a16:creationId xmlns:a16="http://schemas.microsoft.com/office/drawing/2014/main" id="{E6BB77C3-FBCA-419E-68E5-8419632DA027}"/>
              </a:ext>
            </a:extLst>
          </p:cNvPr>
          <p:cNvSpPr/>
          <p:nvPr/>
        </p:nvSpPr>
        <p:spPr bwMode="auto">
          <a:xfrm>
            <a:off x="7712886" y="3312785"/>
            <a:ext cx="137158" cy="91438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78" tIns="146302" rIns="182878" bIns="1463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endParaRPr lang="en-US" sz="2400" err="1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Isosceles Triangle 67">
            <a:extLst>
              <a:ext uri="{FF2B5EF4-FFF2-40B4-BE49-F238E27FC236}">
                <a16:creationId xmlns:a16="http://schemas.microsoft.com/office/drawing/2014/main" id="{118E5754-39C8-FB99-E2F0-7AC8D1C72F31}"/>
              </a:ext>
            </a:extLst>
          </p:cNvPr>
          <p:cNvSpPr/>
          <p:nvPr/>
        </p:nvSpPr>
        <p:spPr bwMode="auto">
          <a:xfrm>
            <a:off x="7863764" y="3652375"/>
            <a:ext cx="137158" cy="91438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78" tIns="146302" rIns="182878" bIns="1463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endParaRPr lang="en-US" sz="2400" err="1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Isosceles Triangle 68">
            <a:extLst>
              <a:ext uri="{FF2B5EF4-FFF2-40B4-BE49-F238E27FC236}">
                <a16:creationId xmlns:a16="http://schemas.microsoft.com/office/drawing/2014/main" id="{E1C7A0CA-A01E-BBAC-F1BE-F99211200D42}"/>
              </a:ext>
            </a:extLst>
          </p:cNvPr>
          <p:cNvSpPr/>
          <p:nvPr/>
        </p:nvSpPr>
        <p:spPr bwMode="auto">
          <a:xfrm>
            <a:off x="7542604" y="3991965"/>
            <a:ext cx="137158" cy="91438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78" tIns="146302" rIns="182878" bIns="1463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endParaRPr lang="en-US" sz="2400" err="1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9" name="Rectangle 72">
            <a:extLst>
              <a:ext uri="{FF2B5EF4-FFF2-40B4-BE49-F238E27FC236}">
                <a16:creationId xmlns:a16="http://schemas.microsoft.com/office/drawing/2014/main" id="{956DC400-F57A-2FCB-3298-19621BE6F98C}"/>
              </a:ext>
            </a:extLst>
          </p:cNvPr>
          <p:cNvSpPr/>
          <p:nvPr/>
        </p:nvSpPr>
        <p:spPr bwMode="auto">
          <a:xfrm>
            <a:off x="9571636" y="3743444"/>
            <a:ext cx="653228" cy="45898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r>
              <a:rPr lang="en-US" sz="1600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150" name="TextBox 73">
            <a:extLst>
              <a:ext uri="{FF2B5EF4-FFF2-40B4-BE49-F238E27FC236}">
                <a16:creationId xmlns:a16="http://schemas.microsoft.com/office/drawing/2014/main" id="{0471B496-F8DC-707F-0345-A37BC9E41810}"/>
              </a:ext>
            </a:extLst>
          </p:cNvPr>
          <p:cNvSpPr txBox="1"/>
          <p:nvPr/>
        </p:nvSpPr>
        <p:spPr>
          <a:xfrm>
            <a:off x="9604891" y="4225253"/>
            <a:ext cx="586719" cy="24623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8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50">
                <a:latin typeface="Segoe UI"/>
              </a:rPr>
              <a:t>Model</a:t>
            </a:r>
          </a:p>
        </p:txBody>
      </p:sp>
      <p:sp>
        <p:nvSpPr>
          <p:cNvPr id="151" name="Diamond 3">
            <a:extLst>
              <a:ext uri="{FF2B5EF4-FFF2-40B4-BE49-F238E27FC236}">
                <a16:creationId xmlns:a16="http://schemas.microsoft.com/office/drawing/2014/main" id="{45D2E291-2D5E-C5CD-352D-A0BDE2D4D3D1}"/>
              </a:ext>
            </a:extLst>
          </p:cNvPr>
          <p:cNvSpPr/>
          <p:nvPr/>
        </p:nvSpPr>
        <p:spPr bwMode="auto">
          <a:xfrm>
            <a:off x="8982475" y="2767659"/>
            <a:ext cx="323914" cy="2410553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78" tIns="146302" rIns="182878" bIns="1463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endParaRPr lang="en-US" sz="2400" err="1"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2" name="Group 76">
            <a:extLst>
              <a:ext uri="{FF2B5EF4-FFF2-40B4-BE49-F238E27FC236}">
                <a16:creationId xmlns:a16="http://schemas.microsoft.com/office/drawing/2014/main" id="{847877A3-1C77-BC8C-72BB-9BC242604FF0}"/>
              </a:ext>
            </a:extLst>
          </p:cNvPr>
          <p:cNvGrpSpPr/>
          <p:nvPr/>
        </p:nvGrpSpPr>
        <p:grpSpPr>
          <a:xfrm>
            <a:off x="596441" y="5413401"/>
            <a:ext cx="8660935" cy="674821"/>
            <a:chOff x="837632" y="5844616"/>
            <a:chExt cx="9792001" cy="674831"/>
          </a:xfrm>
        </p:grpSpPr>
        <p:cxnSp>
          <p:nvCxnSpPr>
            <p:cNvPr id="153" name="Connector: Elbow 77">
              <a:extLst>
                <a:ext uri="{FF2B5EF4-FFF2-40B4-BE49-F238E27FC236}">
                  <a16:creationId xmlns:a16="http://schemas.microsoft.com/office/drawing/2014/main" id="{958849F2-0DC7-6B61-B810-FFE2B7C1351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27283" y="954965"/>
              <a:ext cx="12700" cy="9792001"/>
            </a:xfrm>
            <a:prstGeom prst="bentConnector3">
              <a:avLst>
                <a:gd name="adj1" fmla="val 2170835"/>
              </a:avLst>
            </a:prstGeom>
            <a:ln w="12700">
              <a:solidFill>
                <a:schemeClr val="tx2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ctangle 78">
              <a:extLst>
                <a:ext uri="{FF2B5EF4-FFF2-40B4-BE49-F238E27FC236}">
                  <a16:creationId xmlns:a16="http://schemas.microsoft.com/office/drawing/2014/main" id="{5B3D0FCC-E312-EB76-B1B4-A32BBFBE24E9}"/>
                </a:ext>
              </a:extLst>
            </p:cNvPr>
            <p:cNvSpPr/>
            <p:nvPr/>
          </p:nvSpPr>
          <p:spPr bwMode="auto">
            <a:xfrm>
              <a:off x="5160653" y="6221910"/>
              <a:ext cx="1145960" cy="29753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38" tIns="45719" rIns="91438" bIns="45719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32461">
                <a:lnSpc>
                  <a:spcPct val="90000"/>
                </a:lnSpc>
                <a:defRPr/>
              </a:pPr>
              <a:r>
                <a:rPr lang="en-US" sz="1400"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Iterate</a:t>
              </a:r>
            </a:p>
          </p:txBody>
        </p:sp>
      </p:grpSp>
      <p:sp>
        <p:nvSpPr>
          <p:cNvPr id="155" name="Rectangle 79">
            <a:extLst>
              <a:ext uri="{FF2B5EF4-FFF2-40B4-BE49-F238E27FC236}">
                <a16:creationId xmlns:a16="http://schemas.microsoft.com/office/drawing/2014/main" id="{270097B1-CF14-9AF8-344E-4CF6C893661D}"/>
              </a:ext>
            </a:extLst>
          </p:cNvPr>
          <p:cNvSpPr/>
          <p:nvPr/>
        </p:nvSpPr>
        <p:spPr bwMode="auto">
          <a:xfrm>
            <a:off x="9571636" y="3751862"/>
            <a:ext cx="653228" cy="45898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r>
              <a:rPr lang="en-US" sz="1600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156" name="Rectangle 82">
            <a:extLst>
              <a:ext uri="{FF2B5EF4-FFF2-40B4-BE49-F238E27FC236}">
                <a16:creationId xmlns:a16="http://schemas.microsoft.com/office/drawing/2014/main" id="{62A1120E-2EAB-F953-E958-06C3005939A5}"/>
              </a:ext>
            </a:extLst>
          </p:cNvPr>
          <p:cNvSpPr/>
          <p:nvPr/>
        </p:nvSpPr>
        <p:spPr bwMode="auto">
          <a:xfrm>
            <a:off x="3084758" y="2805476"/>
            <a:ext cx="2084182" cy="33832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61"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Gradient Boosted</a:t>
            </a:r>
          </a:p>
        </p:txBody>
      </p:sp>
      <p:grpSp>
        <p:nvGrpSpPr>
          <p:cNvPr id="157" name="Group 96">
            <a:extLst>
              <a:ext uri="{FF2B5EF4-FFF2-40B4-BE49-F238E27FC236}">
                <a16:creationId xmlns:a16="http://schemas.microsoft.com/office/drawing/2014/main" id="{F75C05F0-91AF-C007-5DEE-179D3978ECD8}"/>
              </a:ext>
            </a:extLst>
          </p:cNvPr>
          <p:cNvGrpSpPr/>
          <p:nvPr/>
        </p:nvGrpSpPr>
        <p:grpSpPr>
          <a:xfrm>
            <a:off x="736305" y="2825864"/>
            <a:ext cx="1859543" cy="1356389"/>
            <a:chOff x="887982" y="2976096"/>
            <a:chExt cx="1859572" cy="1356411"/>
          </a:xfrm>
          <a:solidFill>
            <a:schemeClr val="tx2"/>
          </a:solidFill>
        </p:grpSpPr>
        <p:sp>
          <p:nvSpPr>
            <p:cNvPr id="158" name="Rectangle 97">
              <a:extLst>
                <a:ext uri="{FF2B5EF4-FFF2-40B4-BE49-F238E27FC236}">
                  <a16:creationId xmlns:a16="http://schemas.microsoft.com/office/drawing/2014/main" id="{60F08710-2AF3-92C3-1199-9122E8C268B6}"/>
                </a:ext>
              </a:extLst>
            </p:cNvPr>
            <p:cNvSpPr/>
            <p:nvPr/>
          </p:nvSpPr>
          <p:spPr bwMode="auto">
            <a:xfrm>
              <a:off x="887982" y="2976096"/>
              <a:ext cx="1859572" cy="30623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8" tIns="54863" rIns="91438" bIns="54863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461">
                <a:spcAft>
                  <a:spcPts val="600"/>
                </a:spcAft>
                <a:defRPr/>
              </a:pPr>
              <a:r>
                <a:rPr lang="en-US" sz="1200">
                  <a:solidFill>
                    <a:schemeClr val="tx1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Mileage</a:t>
              </a:r>
            </a:p>
          </p:txBody>
        </p:sp>
        <p:sp>
          <p:nvSpPr>
            <p:cNvPr id="159" name="Rectangle 98">
              <a:extLst>
                <a:ext uri="{FF2B5EF4-FFF2-40B4-BE49-F238E27FC236}">
                  <a16:creationId xmlns:a16="http://schemas.microsoft.com/office/drawing/2014/main" id="{0F4DE87D-0CA9-E619-A22C-6DF92DD1A7FB}"/>
                </a:ext>
              </a:extLst>
            </p:cNvPr>
            <p:cNvSpPr/>
            <p:nvPr/>
          </p:nvSpPr>
          <p:spPr bwMode="auto">
            <a:xfrm>
              <a:off x="887982" y="3675981"/>
              <a:ext cx="1859572" cy="30623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8" tIns="54863" rIns="91438" bIns="54863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461">
                <a:spcAft>
                  <a:spcPts val="600"/>
                </a:spcAft>
                <a:defRPr/>
              </a:pPr>
              <a:r>
                <a:rPr lang="en-US" sz="1200">
                  <a:solidFill>
                    <a:schemeClr val="tx1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Car brand</a:t>
              </a:r>
            </a:p>
          </p:txBody>
        </p:sp>
        <p:sp>
          <p:nvSpPr>
            <p:cNvPr id="160" name="Rectangle 102">
              <a:extLst>
                <a:ext uri="{FF2B5EF4-FFF2-40B4-BE49-F238E27FC236}">
                  <a16:creationId xmlns:a16="http://schemas.microsoft.com/office/drawing/2014/main" id="{DBAE9D77-5D3F-2792-E696-3D4E8AFFE917}"/>
                </a:ext>
              </a:extLst>
            </p:cNvPr>
            <p:cNvSpPr/>
            <p:nvPr/>
          </p:nvSpPr>
          <p:spPr bwMode="auto">
            <a:xfrm>
              <a:off x="887982" y="4026276"/>
              <a:ext cx="1859572" cy="30623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8" tIns="54863" rIns="91438" bIns="54863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461">
                <a:spcAft>
                  <a:spcPts val="600"/>
                </a:spcAft>
                <a:defRPr/>
              </a:pPr>
              <a:r>
                <a:rPr lang="en-US" sz="1200">
                  <a:solidFill>
                    <a:schemeClr val="tx1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Year of make</a:t>
              </a:r>
            </a:p>
          </p:txBody>
        </p:sp>
      </p:grpSp>
      <p:grpSp>
        <p:nvGrpSpPr>
          <p:cNvPr id="161" name="Group 81">
            <a:extLst>
              <a:ext uri="{FF2B5EF4-FFF2-40B4-BE49-F238E27FC236}">
                <a16:creationId xmlns:a16="http://schemas.microsoft.com/office/drawing/2014/main" id="{1956A5FD-9139-D4B7-D96B-09D19275A758}"/>
              </a:ext>
            </a:extLst>
          </p:cNvPr>
          <p:cNvGrpSpPr/>
          <p:nvPr/>
        </p:nvGrpSpPr>
        <p:grpSpPr>
          <a:xfrm>
            <a:off x="736305" y="3175798"/>
            <a:ext cx="1859543" cy="1006453"/>
            <a:chOff x="887982" y="3326038"/>
            <a:chExt cx="1859572" cy="1006469"/>
          </a:xfrm>
          <a:solidFill>
            <a:schemeClr val="tx2"/>
          </a:solidFill>
        </p:grpSpPr>
        <p:sp>
          <p:nvSpPr>
            <p:cNvPr id="162" name="Rectangle 86">
              <a:extLst>
                <a:ext uri="{FF2B5EF4-FFF2-40B4-BE49-F238E27FC236}">
                  <a16:creationId xmlns:a16="http://schemas.microsoft.com/office/drawing/2014/main" id="{29F708FF-82EE-48FE-E296-42285C20C63B}"/>
                </a:ext>
              </a:extLst>
            </p:cNvPr>
            <p:cNvSpPr/>
            <p:nvPr/>
          </p:nvSpPr>
          <p:spPr bwMode="auto">
            <a:xfrm>
              <a:off x="887982" y="3675981"/>
              <a:ext cx="1859572" cy="30623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8" tIns="54863" rIns="91438" bIns="54863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461">
                <a:spcAft>
                  <a:spcPts val="600"/>
                </a:spcAft>
                <a:defRPr/>
              </a:pPr>
              <a:r>
                <a:rPr lang="en-US" sz="1200">
                  <a:solidFill>
                    <a:schemeClr val="tx1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Car brand</a:t>
              </a:r>
            </a:p>
          </p:txBody>
        </p:sp>
        <p:sp>
          <p:nvSpPr>
            <p:cNvPr id="163" name="Rectangle 87">
              <a:extLst>
                <a:ext uri="{FF2B5EF4-FFF2-40B4-BE49-F238E27FC236}">
                  <a16:creationId xmlns:a16="http://schemas.microsoft.com/office/drawing/2014/main" id="{5E1C42B0-A2F5-9E4D-9980-97D274AFCD86}"/>
                </a:ext>
              </a:extLst>
            </p:cNvPr>
            <p:cNvSpPr/>
            <p:nvPr/>
          </p:nvSpPr>
          <p:spPr bwMode="auto">
            <a:xfrm>
              <a:off x="887982" y="4026276"/>
              <a:ext cx="1859572" cy="30623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8" tIns="54863" rIns="91438" bIns="54863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461">
                <a:spcAft>
                  <a:spcPts val="600"/>
                </a:spcAft>
                <a:defRPr/>
              </a:pPr>
              <a:r>
                <a:rPr lang="en-US" sz="1200">
                  <a:solidFill>
                    <a:schemeClr val="tx1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Year of make</a:t>
              </a:r>
            </a:p>
          </p:txBody>
        </p:sp>
        <p:sp>
          <p:nvSpPr>
            <p:cNvPr id="164" name="Rectangle 88">
              <a:extLst>
                <a:ext uri="{FF2B5EF4-FFF2-40B4-BE49-F238E27FC236}">
                  <a16:creationId xmlns:a16="http://schemas.microsoft.com/office/drawing/2014/main" id="{2F4BE56C-6D44-6EBE-9291-DF1CFACCFB0D}"/>
                </a:ext>
              </a:extLst>
            </p:cNvPr>
            <p:cNvSpPr/>
            <p:nvPr/>
          </p:nvSpPr>
          <p:spPr bwMode="auto">
            <a:xfrm>
              <a:off x="887982" y="3326038"/>
              <a:ext cx="1859572" cy="30623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8" tIns="54863" rIns="91438" bIns="54863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461">
                <a:spcAft>
                  <a:spcPts val="600"/>
                </a:spcAft>
                <a:defRPr/>
              </a:pPr>
              <a:r>
                <a:rPr lang="en-US" sz="1200">
                  <a:solidFill>
                    <a:schemeClr val="tx1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Condition</a:t>
              </a:r>
            </a:p>
          </p:txBody>
        </p:sp>
      </p:grpSp>
      <p:grpSp>
        <p:nvGrpSpPr>
          <p:cNvPr id="165" name="Group 80">
            <a:extLst>
              <a:ext uri="{FF2B5EF4-FFF2-40B4-BE49-F238E27FC236}">
                <a16:creationId xmlns:a16="http://schemas.microsoft.com/office/drawing/2014/main" id="{80220F3F-2BDD-EA0C-D401-671D7BAECA77}"/>
              </a:ext>
            </a:extLst>
          </p:cNvPr>
          <p:cNvGrpSpPr/>
          <p:nvPr/>
        </p:nvGrpSpPr>
        <p:grpSpPr>
          <a:xfrm>
            <a:off x="7295041" y="4281358"/>
            <a:ext cx="1450592" cy="146999"/>
            <a:chOff x="8120217" y="3558128"/>
            <a:chExt cx="1940664" cy="147002"/>
          </a:xfrm>
        </p:grpSpPr>
        <p:cxnSp>
          <p:nvCxnSpPr>
            <p:cNvPr id="166" name="Straight Connector 85">
              <a:extLst>
                <a:ext uri="{FF2B5EF4-FFF2-40B4-BE49-F238E27FC236}">
                  <a16:creationId xmlns:a16="http://schemas.microsoft.com/office/drawing/2014/main" id="{E0939BE3-D922-8AE9-4D1B-E7F67AF7702D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89">
              <a:extLst>
                <a:ext uri="{FF2B5EF4-FFF2-40B4-BE49-F238E27FC236}">
                  <a16:creationId xmlns:a16="http://schemas.microsoft.com/office/drawing/2014/main" id="{2A632AB0-E447-1FC7-3CD8-A231D5B91799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90">
              <a:extLst>
                <a:ext uri="{FF2B5EF4-FFF2-40B4-BE49-F238E27FC236}">
                  <a16:creationId xmlns:a16="http://schemas.microsoft.com/office/drawing/2014/main" id="{7D44CCD3-6C86-9396-7E57-CA530D15872B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169" name="Straight Connector 91">
                <a:extLst>
                  <a:ext uri="{FF2B5EF4-FFF2-40B4-BE49-F238E27FC236}">
                    <a16:creationId xmlns:a16="http://schemas.microsoft.com/office/drawing/2014/main" id="{132C4F6D-51EE-0028-B583-96AC61CD18D1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92">
                <a:extLst>
                  <a:ext uri="{FF2B5EF4-FFF2-40B4-BE49-F238E27FC236}">
                    <a16:creationId xmlns:a16="http://schemas.microsoft.com/office/drawing/2014/main" id="{6D87CCEC-528D-8B7B-5B94-3BD98BB6DF19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93">
                <a:extLst>
                  <a:ext uri="{FF2B5EF4-FFF2-40B4-BE49-F238E27FC236}">
                    <a16:creationId xmlns:a16="http://schemas.microsoft.com/office/drawing/2014/main" id="{A312FE87-936A-6135-9203-C1B1A7A9FFF3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94">
                <a:extLst>
                  <a:ext uri="{FF2B5EF4-FFF2-40B4-BE49-F238E27FC236}">
                    <a16:creationId xmlns:a16="http://schemas.microsoft.com/office/drawing/2014/main" id="{AF2909FC-988B-FFEB-8FB8-459A23EB2B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95">
                <a:extLst>
                  <a:ext uri="{FF2B5EF4-FFF2-40B4-BE49-F238E27FC236}">
                    <a16:creationId xmlns:a16="http://schemas.microsoft.com/office/drawing/2014/main" id="{8142D1D6-3DF9-65EC-8DF9-22DE3FA6BFD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99">
                <a:extLst>
                  <a:ext uri="{FF2B5EF4-FFF2-40B4-BE49-F238E27FC236}">
                    <a16:creationId xmlns:a16="http://schemas.microsoft.com/office/drawing/2014/main" id="{393EC69D-6F8A-CCE6-8D94-5AB130359DE7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00">
                <a:extLst>
                  <a:ext uri="{FF2B5EF4-FFF2-40B4-BE49-F238E27FC236}">
                    <a16:creationId xmlns:a16="http://schemas.microsoft.com/office/drawing/2014/main" id="{C1862701-EBFD-DB82-BCE7-A7501397164B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01">
                <a:extLst>
                  <a:ext uri="{FF2B5EF4-FFF2-40B4-BE49-F238E27FC236}">
                    <a16:creationId xmlns:a16="http://schemas.microsoft.com/office/drawing/2014/main" id="{26A0746A-3061-A83E-4615-395E25C767E7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7" name="Isosceles Triangle 103">
            <a:extLst>
              <a:ext uri="{FF2B5EF4-FFF2-40B4-BE49-F238E27FC236}">
                <a16:creationId xmlns:a16="http://schemas.microsoft.com/office/drawing/2014/main" id="{AD9CA946-EEDD-2D4B-79A3-3E3C569EB403}"/>
              </a:ext>
            </a:extLst>
          </p:cNvPr>
          <p:cNvSpPr/>
          <p:nvPr/>
        </p:nvSpPr>
        <p:spPr bwMode="auto">
          <a:xfrm>
            <a:off x="8193519" y="4336915"/>
            <a:ext cx="137158" cy="91438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78" tIns="146302" rIns="182878" bIns="1463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endParaRPr lang="en-US" sz="2400" err="1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22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14284 -0.2034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63" presetClass="path" presetSubtype="0" accel="24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6 L -0.05287 3.7037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07904 -3.33333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0.0138 -3.7037E-7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0.06667 2.59259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02709 -3.7037E-7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/>
      <p:bldP spid="96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/>
      <p:bldP spid="155" grpId="0" animBg="1"/>
      <p:bldP spid="156" grpId="0" animBg="1"/>
      <p:bldP spid="17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</a:t>
            </a:r>
            <a:r>
              <a:rPr lang="pl-PL"/>
              <a:t>2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spc="300" err="1"/>
              <a:t>Automated</a:t>
            </a:r>
            <a:r>
              <a:rPr lang="pl-PL" spc="300"/>
              <a:t> Machine Learning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1">
            <a:extLst>
              <a:ext uri="{FF2B5EF4-FFF2-40B4-BE49-F238E27FC236}">
                <a16:creationId xmlns:a16="http://schemas.microsoft.com/office/drawing/2014/main" id="{CFC526DD-0F77-AB85-DF06-E6A739796452}"/>
              </a:ext>
            </a:extLst>
          </p:cNvPr>
          <p:cNvGrpSpPr/>
          <p:nvPr/>
        </p:nvGrpSpPr>
        <p:grpSpPr>
          <a:xfrm>
            <a:off x="5884449" y="3044544"/>
            <a:ext cx="1450592" cy="1505359"/>
            <a:chOff x="5884446" y="3044537"/>
            <a:chExt cx="1450614" cy="1505382"/>
          </a:xfrm>
        </p:grpSpPr>
        <p:grpSp>
          <p:nvGrpSpPr>
            <p:cNvPr id="90" name="Group 36">
              <a:extLst>
                <a:ext uri="{FF2B5EF4-FFF2-40B4-BE49-F238E27FC236}">
                  <a16:creationId xmlns:a16="http://schemas.microsoft.com/office/drawing/2014/main" id="{7D2B85DC-F973-61C8-F0A6-B3FC9C219C72}"/>
                </a:ext>
              </a:extLst>
            </p:cNvPr>
            <p:cNvGrpSpPr/>
            <p:nvPr/>
          </p:nvGrpSpPr>
          <p:grpSpPr>
            <a:xfrm>
              <a:off x="5884446" y="3044537"/>
              <a:ext cx="1450614" cy="147003"/>
              <a:chOff x="8120217" y="3558128"/>
              <a:chExt cx="1940664" cy="147003"/>
            </a:xfrm>
          </p:grpSpPr>
          <p:cxnSp>
            <p:nvCxnSpPr>
              <p:cNvPr id="139" name="Straight Connector 37">
                <a:extLst>
                  <a:ext uri="{FF2B5EF4-FFF2-40B4-BE49-F238E27FC236}">
                    <a16:creationId xmlns:a16="http://schemas.microsoft.com/office/drawing/2014/main" id="{8B66312F-D50C-D933-F28A-444CE8B261B3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38">
                <a:extLst>
                  <a:ext uri="{FF2B5EF4-FFF2-40B4-BE49-F238E27FC236}">
                    <a16:creationId xmlns:a16="http://schemas.microsoft.com/office/drawing/2014/main" id="{C73A8286-8A0D-188C-24E4-A89A1FEBBF1B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1" name="Group 39">
                <a:extLst>
                  <a:ext uri="{FF2B5EF4-FFF2-40B4-BE49-F238E27FC236}">
                    <a16:creationId xmlns:a16="http://schemas.microsoft.com/office/drawing/2014/main" id="{9D310137-4C4C-A9E5-7F27-178315337993}"/>
                  </a:ext>
                </a:extLst>
              </p:cNvPr>
              <p:cNvGrpSpPr/>
              <p:nvPr/>
            </p:nvGrpSpPr>
            <p:grpSpPr>
              <a:xfrm>
                <a:off x="8335846" y="3593256"/>
                <a:ext cx="1509402" cy="111875"/>
                <a:chOff x="8335846" y="3498555"/>
                <a:chExt cx="1509402" cy="206573"/>
              </a:xfrm>
            </p:grpSpPr>
            <p:cxnSp>
              <p:nvCxnSpPr>
                <p:cNvPr id="142" name="Straight Connector 40">
                  <a:extLst>
                    <a:ext uri="{FF2B5EF4-FFF2-40B4-BE49-F238E27FC236}">
                      <a16:creationId xmlns:a16="http://schemas.microsoft.com/office/drawing/2014/main" id="{6A574CDF-0BFB-0ADB-CFC8-118E5A84FEAD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42">
                  <a:extLst>
                    <a:ext uri="{FF2B5EF4-FFF2-40B4-BE49-F238E27FC236}">
                      <a16:creationId xmlns:a16="http://schemas.microsoft.com/office/drawing/2014/main" id="{736741B2-457D-9847-DA27-D1348BBB7743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43">
                  <a:extLst>
                    <a:ext uri="{FF2B5EF4-FFF2-40B4-BE49-F238E27FC236}">
                      <a16:creationId xmlns:a16="http://schemas.microsoft.com/office/drawing/2014/main" id="{063EA8E1-539E-A745-6BD1-7C5B546632C3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44">
                  <a:extLst>
                    <a:ext uri="{FF2B5EF4-FFF2-40B4-BE49-F238E27FC236}">
                      <a16:creationId xmlns:a16="http://schemas.microsoft.com/office/drawing/2014/main" id="{01C03C5B-9E64-0F81-0608-454C82C86A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8555"/>
                  <a:ext cx="0" cy="206573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45">
                  <a:extLst>
                    <a:ext uri="{FF2B5EF4-FFF2-40B4-BE49-F238E27FC236}">
                      <a16:creationId xmlns:a16="http://schemas.microsoft.com/office/drawing/2014/main" id="{A1AFB9B6-6C43-F6CA-2BA7-FF3E3EB620BA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46">
                  <a:extLst>
                    <a:ext uri="{FF2B5EF4-FFF2-40B4-BE49-F238E27FC236}">
                      <a16:creationId xmlns:a16="http://schemas.microsoft.com/office/drawing/2014/main" id="{D1FA0745-FEB5-B15A-BC86-A7A2E72C65AE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47">
                  <a:extLst>
                    <a:ext uri="{FF2B5EF4-FFF2-40B4-BE49-F238E27FC236}">
                      <a16:creationId xmlns:a16="http://schemas.microsoft.com/office/drawing/2014/main" id="{9ABC3824-4B97-396D-D110-A8277D7B2AC9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48">
                  <a:extLst>
                    <a:ext uri="{FF2B5EF4-FFF2-40B4-BE49-F238E27FC236}">
                      <a16:creationId xmlns:a16="http://schemas.microsoft.com/office/drawing/2014/main" id="{31CA4948-1D60-7F84-C181-8B11F2647E58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2BAF22FA-2708-A3BB-6508-093AF3496D49}"/>
                </a:ext>
              </a:extLst>
            </p:cNvPr>
            <p:cNvGrpSpPr/>
            <p:nvPr/>
          </p:nvGrpSpPr>
          <p:grpSpPr>
            <a:xfrm>
              <a:off x="5884446" y="3384135"/>
              <a:ext cx="1450614" cy="146999"/>
              <a:chOff x="8120217" y="3558128"/>
              <a:chExt cx="1940664" cy="146999"/>
            </a:xfrm>
          </p:grpSpPr>
          <p:cxnSp>
            <p:nvCxnSpPr>
              <p:cNvPr id="128" name="Straight Connector 50">
                <a:extLst>
                  <a:ext uri="{FF2B5EF4-FFF2-40B4-BE49-F238E27FC236}">
                    <a16:creationId xmlns:a16="http://schemas.microsoft.com/office/drawing/2014/main" id="{F9569F3D-7EA7-6A50-CBEC-0F130396D27C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51">
                <a:extLst>
                  <a:ext uri="{FF2B5EF4-FFF2-40B4-BE49-F238E27FC236}">
                    <a16:creationId xmlns:a16="http://schemas.microsoft.com/office/drawing/2014/main" id="{EBC33CD1-D229-BBEE-8483-A03C61BDB07A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0" name="Group 52">
                <a:extLst>
                  <a:ext uri="{FF2B5EF4-FFF2-40B4-BE49-F238E27FC236}">
                    <a16:creationId xmlns:a16="http://schemas.microsoft.com/office/drawing/2014/main" id="{F413574A-82F1-5CE7-19B6-FC7726B68415}"/>
                  </a:ext>
                </a:extLst>
              </p:cNvPr>
              <p:cNvGrpSpPr/>
              <p:nvPr/>
            </p:nvGrpSpPr>
            <p:grpSpPr>
              <a:xfrm>
                <a:off x="8335846" y="3592140"/>
                <a:ext cx="1509402" cy="112986"/>
                <a:chOff x="8335846" y="3496504"/>
                <a:chExt cx="1509402" cy="208625"/>
              </a:xfrm>
            </p:grpSpPr>
            <p:cxnSp>
              <p:nvCxnSpPr>
                <p:cNvPr id="131" name="Straight Connector 53">
                  <a:extLst>
                    <a:ext uri="{FF2B5EF4-FFF2-40B4-BE49-F238E27FC236}">
                      <a16:creationId xmlns:a16="http://schemas.microsoft.com/office/drawing/2014/main" id="{D8EE318E-0A79-10F8-16E6-901F35110844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54">
                  <a:extLst>
                    <a:ext uri="{FF2B5EF4-FFF2-40B4-BE49-F238E27FC236}">
                      <a16:creationId xmlns:a16="http://schemas.microsoft.com/office/drawing/2014/main" id="{D169D8D6-250A-8C21-4C2E-C77572FDD135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55">
                  <a:extLst>
                    <a:ext uri="{FF2B5EF4-FFF2-40B4-BE49-F238E27FC236}">
                      <a16:creationId xmlns:a16="http://schemas.microsoft.com/office/drawing/2014/main" id="{767A936A-57B7-F761-1A5B-7FB1BECCDDC4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56">
                  <a:extLst>
                    <a:ext uri="{FF2B5EF4-FFF2-40B4-BE49-F238E27FC236}">
                      <a16:creationId xmlns:a16="http://schemas.microsoft.com/office/drawing/2014/main" id="{D4101DCC-D9C0-3D80-9CFE-24076B5D5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6504"/>
                  <a:ext cx="0" cy="208625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57">
                  <a:extLst>
                    <a:ext uri="{FF2B5EF4-FFF2-40B4-BE49-F238E27FC236}">
                      <a16:creationId xmlns:a16="http://schemas.microsoft.com/office/drawing/2014/main" id="{1B907662-5781-F8A1-4103-3133E8C37711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58">
                  <a:extLst>
                    <a:ext uri="{FF2B5EF4-FFF2-40B4-BE49-F238E27FC236}">
                      <a16:creationId xmlns:a16="http://schemas.microsoft.com/office/drawing/2014/main" id="{02552EF1-60C7-3DE4-C75E-C3282B0B5CAF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59">
                  <a:extLst>
                    <a:ext uri="{FF2B5EF4-FFF2-40B4-BE49-F238E27FC236}">
                      <a16:creationId xmlns:a16="http://schemas.microsoft.com/office/drawing/2014/main" id="{D9EB1CE3-0380-E992-841A-A939976FE161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60">
                  <a:extLst>
                    <a:ext uri="{FF2B5EF4-FFF2-40B4-BE49-F238E27FC236}">
                      <a16:creationId xmlns:a16="http://schemas.microsoft.com/office/drawing/2014/main" id="{5A47E156-3662-BDF7-C611-82D7FE13A537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Group 61">
              <a:extLst>
                <a:ext uri="{FF2B5EF4-FFF2-40B4-BE49-F238E27FC236}">
                  <a16:creationId xmlns:a16="http://schemas.microsoft.com/office/drawing/2014/main" id="{C1CFE97F-895B-5649-6962-0F85793C0C0D}"/>
                </a:ext>
              </a:extLst>
            </p:cNvPr>
            <p:cNvGrpSpPr/>
            <p:nvPr/>
          </p:nvGrpSpPr>
          <p:grpSpPr>
            <a:xfrm>
              <a:off x="5884446" y="3723729"/>
              <a:ext cx="1450614" cy="147000"/>
              <a:chOff x="8120217" y="3558128"/>
              <a:chExt cx="1940664" cy="147000"/>
            </a:xfrm>
          </p:grpSpPr>
          <p:cxnSp>
            <p:nvCxnSpPr>
              <p:cNvPr id="117" name="Straight Connector 62">
                <a:extLst>
                  <a:ext uri="{FF2B5EF4-FFF2-40B4-BE49-F238E27FC236}">
                    <a16:creationId xmlns:a16="http://schemas.microsoft.com/office/drawing/2014/main" id="{88EEB50B-C3A2-91FC-5D3C-37E4A9BA6120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64">
                <a:extLst>
                  <a:ext uri="{FF2B5EF4-FFF2-40B4-BE49-F238E27FC236}">
                    <a16:creationId xmlns:a16="http://schemas.microsoft.com/office/drawing/2014/main" id="{908CBF38-5B9A-25DA-FF04-7BC3267382DF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Group 65">
                <a:extLst>
                  <a:ext uri="{FF2B5EF4-FFF2-40B4-BE49-F238E27FC236}">
                    <a16:creationId xmlns:a16="http://schemas.microsoft.com/office/drawing/2014/main" id="{24850446-31A1-731C-B149-862CC14C9AAB}"/>
                  </a:ext>
                </a:extLst>
              </p:cNvPr>
              <p:cNvGrpSpPr/>
              <p:nvPr/>
            </p:nvGrpSpPr>
            <p:grpSpPr>
              <a:xfrm>
                <a:off x="8335846" y="3593752"/>
                <a:ext cx="1509402" cy="111376"/>
                <a:chOff x="8335846" y="3499477"/>
                <a:chExt cx="1509402" cy="205652"/>
              </a:xfrm>
            </p:grpSpPr>
            <p:cxnSp>
              <p:nvCxnSpPr>
                <p:cNvPr id="120" name="Straight Connector 66">
                  <a:extLst>
                    <a:ext uri="{FF2B5EF4-FFF2-40B4-BE49-F238E27FC236}">
                      <a16:creationId xmlns:a16="http://schemas.microsoft.com/office/drawing/2014/main" id="{8F02EFFF-007F-0B3F-2EB0-920AF37EA56E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67">
                  <a:extLst>
                    <a:ext uri="{FF2B5EF4-FFF2-40B4-BE49-F238E27FC236}">
                      <a16:creationId xmlns:a16="http://schemas.microsoft.com/office/drawing/2014/main" id="{FD5CDE7A-3CED-2739-36A7-248F2DF1E0F4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68">
                  <a:extLst>
                    <a:ext uri="{FF2B5EF4-FFF2-40B4-BE49-F238E27FC236}">
                      <a16:creationId xmlns:a16="http://schemas.microsoft.com/office/drawing/2014/main" id="{A9AA795E-3181-DD19-7D10-56BB0EBD2DA8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69">
                  <a:extLst>
                    <a:ext uri="{FF2B5EF4-FFF2-40B4-BE49-F238E27FC236}">
                      <a16:creationId xmlns:a16="http://schemas.microsoft.com/office/drawing/2014/main" id="{4CF57287-E45D-A0A6-2684-11F16BB1E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9477"/>
                  <a:ext cx="0" cy="205652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70">
                  <a:extLst>
                    <a:ext uri="{FF2B5EF4-FFF2-40B4-BE49-F238E27FC236}">
                      <a16:creationId xmlns:a16="http://schemas.microsoft.com/office/drawing/2014/main" id="{5FEC4B85-4173-3A5A-AFB3-A13E4CE2D10D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71">
                  <a:extLst>
                    <a:ext uri="{FF2B5EF4-FFF2-40B4-BE49-F238E27FC236}">
                      <a16:creationId xmlns:a16="http://schemas.microsoft.com/office/drawing/2014/main" id="{15DAEF86-30A9-3765-8BED-6BFBD5E46AF6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72">
                  <a:extLst>
                    <a:ext uri="{FF2B5EF4-FFF2-40B4-BE49-F238E27FC236}">
                      <a16:creationId xmlns:a16="http://schemas.microsoft.com/office/drawing/2014/main" id="{2E63D703-7067-11CC-C17D-D78274F7D81E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73">
                  <a:extLst>
                    <a:ext uri="{FF2B5EF4-FFF2-40B4-BE49-F238E27FC236}">
                      <a16:creationId xmlns:a16="http://schemas.microsoft.com/office/drawing/2014/main" id="{371ED56D-090F-252F-42C6-57C90CE71E62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3" name="Group 75">
              <a:extLst>
                <a:ext uri="{FF2B5EF4-FFF2-40B4-BE49-F238E27FC236}">
                  <a16:creationId xmlns:a16="http://schemas.microsoft.com/office/drawing/2014/main" id="{B425C0D5-CA94-E10A-40D7-A1C86B3A80DB}"/>
                </a:ext>
              </a:extLst>
            </p:cNvPr>
            <p:cNvGrpSpPr/>
            <p:nvPr/>
          </p:nvGrpSpPr>
          <p:grpSpPr>
            <a:xfrm>
              <a:off x="5884446" y="4063323"/>
              <a:ext cx="1450614" cy="147002"/>
              <a:chOff x="8120217" y="3558128"/>
              <a:chExt cx="1940664" cy="147002"/>
            </a:xfrm>
          </p:grpSpPr>
          <p:cxnSp>
            <p:nvCxnSpPr>
              <p:cNvPr id="106" name="Straight Connector 81">
                <a:extLst>
                  <a:ext uri="{FF2B5EF4-FFF2-40B4-BE49-F238E27FC236}">
                    <a16:creationId xmlns:a16="http://schemas.microsoft.com/office/drawing/2014/main" id="{03B906C8-74CF-D340-08BA-F6E429EE0191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82">
                <a:extLst>
                  <a:ext uri="{FF2B5EF4-FFF2-40B4-BE49-F238E27FC236}">
                    <a16:creationId xmlns:a16="http://schemas.microsoft.com/office/drawing/2014/main" id="{2679698D-A51D-66EE-1CF6-0E1138B3C40E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83">
                <a:extLst>
                  <a:ext uri="{FF2B5EF4-FFF2-40B4-BE49-F238E27FC236}">
                    <a16:creationId xmlns:a16="http://schemas.microsoft.com/office/drawing/2014/main" id="{15AB2B00-537D-866A-1BE2-3887CBC21399}"/>
                  </a:ext>
                </a:extLst>
              </p:cNvPr>
              <p:cNvGrpSpPr/>
              <p:nvPr/>
            </p:nvGrpSpPr>
            <p:grpSpPr>
              <a:xfrm>
                <a:off x="8335846" y="3595364"/>
                <a:ext cx="1509402" cy="109766"/>
                <a:chOff x="8335846" y="3502450"/>
                <a:chExt cx="1509402" cy="202679"/>
              </a:xfrm>
            </p:grpSpPr>
            <p:cxnSp>
              <p:nvCxnSpPr>
                <p:cNvPr id="109" name="Straight Connector 84">
                  <a:extLst>
                    <a:ext uri="{FF2B5EF4-FFF2-40B4-BE49-F238E27FC236}">
                      <a16:creationId xmlns:a16="http://schemas.microsoft.com/office/drawing/2014/main" id="{E30DAD3D-3228-FCC1-7855-EF61DA832783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85">
                  <a:extLst>
                    <a:ext uri="{FF2B5EF4-FFF2-40B4-BE49-F238E27FC236}">
                      <a16:creationId xmlns:a16="http://schemas.microsoft.com/office/drawing/2014/main" id="{FDD3F02C-8D7F-A1C8-B95C-B42A348FC3B1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86">
                  <a:extLst>
                    <a:ext uri="{FF2B5EF4-FFF2-40B4-BE49-F238E27FC236}">
                      <a16:creationId xmlns:a16="http://schemas.microsoft.com/office/drawing/2014/main" id="{BD8D3545-C52A-2A51-0663-A1BB519DBC49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87">
                  <a:extLst>
                    <a:ext uri="{FF2B5EF4-FFF2-40B4-BE49-F238E27FC236}">
                      <a16:creationId xmlns:a16="http://schemas.microsoft.com/office/drawing/2014/main" id="{67EC9725-1379-3B8C-235D-711A27D456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502450"/>
                  <a:ext cx="0" cy="20267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88">
                  <a:extLst>
                    <a:ext uri="{FF2B5EF4-FFF2-40B4-BE49-F238E27FC236}">
                      <a16:creationId xmlns:a16="http://schemas.microsoft.com/office/drawing/2014/main" id="{CCE8E153-E37B-971D-0500-E129A5CDE4CB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91">
                  <a:extLst>
                    <a:ext uri="{FF2B5EF4-FFF2-40B4-BE49-F238E27FC236}">
                      <a16:creationId xmlns:a16="http://schemas.microsoft.com/office/drawing/2014/main" id="{8FE43802-C079-3930-64F9-218CD930C77A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92">
                  <a:extLst>
                    <a:ext uri="{FF2B5EF4-FFF2-40B4-BE49-F238E27FC236}">
                      <a16:creationId xmlns:a16="http://schemas.microsoft.com/office/drawing/2014/main" id="{9E89DF9B-2A81-72DA-E92D-D6ADD22A4168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93">
                  <a:extLst>
                    <a:ext uri="{FF2B5EF4-FFF2-40B4-BE49-F238E27FC236}">
                      <a16:creationId xmlns:a16="http://schemas.microsoft.com/office/drawing/2014/main" id="{413868C8-923E-02B6-350D-6508CBCE271A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4" name="Group 104">
              <a:extLst>
                <a:ext uri="{FF2B5EF4-FFF2-40B4-BE49-F238E27FC236}">
                  <a16:creationId xmlns:a16="http://schemas.microsoft.com/office/drawing/2014/main" id="{D9946D33-AC1E-F0AC-558D-8C66D7C7D29B}"/>
                </a:ext>
              </a:extLst>
            </p:cNvPr>
            <p:cNvGrpSpPr/>
            <p:nvPr/>
          </p:nvGrpSpPr>
          <p:grpSpPr>
            <a:xfrm>
              <a:off x="5884446" y="4402917"/>
              <a:ext cx="1450614" cy="147002"/>
              <a:chOff x="8120217" y="3558128"/>
              <a:chExt cx="1940664" cy="147002"/>
            </a:xfrm>
          </p:grpSpPr>
          <p:cxnSp>
            <p:nvCxnSpPr>
              <p:cNvPr id="95" name="Straight Connector 105">
                <a:extLst>
                  <a:ext uri="{FF2B5EF4-FFF2-40B4-BE49-F238E27FC236}">
                    <a16:creationId xmlns:a16="http://schemas.microsoft.com/office/drawing/2014/main" id="{D91B941E-D5F2-8F4B-44F5-13E45E2D881F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106">
                <a:extLst>
                  <a:ext uri="{FF2B5EF4-FFF2-40B4-BE49-F238E27FC236}">
                    <a16:creationId xmlns:a16="http://schemas.microsoft.com/office/drawing/2014/main" id="{3AB50316-ED06-40EF-5F18-2F09A44A8A45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" name="Group 107">
                <a:extLst>
                  <a:ext uri="{FF2B5EF4-FFF2-40B4-BE49-F238E27FC236}">
                    <a16:creationId xmlns:a16="http://schemas.microsoft.com/office/drawing/2014/main" id="{9BFFDCFD-3166-48E2-04C9-5B13F5A6B7CA}"/>
                  </a:ext>
                </a:extLst>
              </p:cNvPr>
              <p:cNvGrpSpPr/>
              <p:nvPr/>
            </p:nvGrpSpPr>
            <p:grpSpPr>
              <a:xfrm>
                <a:off x="8335846" y="3595364"/>
                <a:ext cx="1509402" cy="109766"/>
                <a:chOff x="8335846" y="3502450"/>
                <a:chExt cx="1509402" cy="202679"/>
              </a:xfrm>
            </p:grpSpPr>
            <p:cxnSp>
              <p:nvCxnSpPr>
                <p:cNvPr id="98" name="Straight Connector 111">
                  <a:extLst>
                    <a:ext uri="{FF2B5EF4-FFF2-40B4-BE49-F238E27FC236}">
                      <a16:creationId xmlns:a16="http://schemas.microsoft.com/office/drawing/2014/main" id="{9BB5F2FE-0277-6E9D-EFCA-02E8F1654526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112">
                  <a:extLst>
                    <a:ext uri="{FF2B5EF4-FFF2-40B4-BE49-F238E27FC236}">
                      <a16:creationId xmlns:a16="http://schemas.microsoft.com/office/drawing/2014/main" id="{6251A5ED-D06D-DFF7-7B3A-D5AE6F1E65FA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113">
                  <a:extLst>
                    <a:ext uri="{FF2B5EF4-FFF2-40B4-BE49-F238E27FC236}">
                      <a16:creationId xmlns:a16="http://schemas.microsoft.com/office/drawing/2014/main" id="{0AF99822-3C38-073A-A242-F266F101F9E5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14">
                  <a:extLst>
                    <a:ext uri="{FF2B5EF4-FFF2-40B4-BE49-F238E27FC236}">
                      <a16:creationId xmlns:a16="http://schemas.microsoft.com/office/drawing/2014/main" id="{1D3221FC-4EDC-2DE5-9673-F5C9DA69A5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502450"/>
                  <a:ext cx="0" cy="20267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15">
                  <a:extLst>
                    <a:ext uri="{FF2B5EF4-FFF2-40B4-BE49-F238E27FC236}">
                      <a16:creationId xmlns:a16="http://schemas.microsoft.com/office/drawing/2014/main" id="{1462CA69-7D5D-1015-5021-001522676AFB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16">
                  <a:extLst>
                    <a:ext uri="{FF2B5EF4-FFF2-40B4-BE49-F238E27FC236}">
                      <a16:creationId xmlns:a16="http://schemas.microsoft.com/office/drawing/2014/main" id="{22672FDA-6C16-4205-ECEB-292C0BECB27C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17">
                  <a:extLst>
                    <a:ext uri="{FF2B5EF4-FFF2-40B4-BE49-F238E27FC236}">
                      <a16:creationId xmlns:a16="http://schemas.microsoft.com/office/drawing/2014/main" id="{2F47AC67-6D06-F7F0-9E83-B5ECDCFB7883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18">
                  <a:extLst>
                    <a:ext uri="{FF2B5EF4-FFF2-40B4-BE49-F238E27FC236}">
                      <a16:creationId xmlns:a16="http://schemas.microsoft.com/office/drawing/2014/main" id="{ABB997D3-5FCA-AF23-A8DA-7EBC9E6CFF9A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0" name="Rectangle 135">
            <a:extLst>
              <a:ext uri="{FF2B5EF4-FFF2-40B4-BE49-F238E27FC236}">
                <a16:creationId xmlns:a16="http://schemas.microsoft.com/office/drawing/2014/main" id="{7D678C04-D947-823F-6350-6825C785BB61}"/>
              </a:ext>
            </a:extLst>
          </p:cNvPr>
          <p:cNvSpPr/>
          <p:nvPr/>
        </p:nvSpPr>
        <p:spPr bwMode="auto">
          <a:xfrm>
            <a:off x="3090182" y="2809516"/>
            <a:ext cx="2078751" cy="32014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54863" rIns="91438" bIns="54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61"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Gradient Boosted</a:t>
            </a:r>
          </a:p>
        </p:txBody>
      </p:sp>
      <p:sp>
        <p:nvSpPr>
          <p:cNvPr id="151" name="Rectangle 146">
            <a:extLst>
              <a:ext uri="{FF2B5EF4-FFF2-40B4-BE49-F238E27FC236}">
                <a16:creationId xmlns:a16="http://schemas.microsoft.com/office/drawing/2014/main" id="{33755BE0-76A0-8117-02A3-1022DCA23B32}"/>
              </a:ext>
            </a:extLst>
          </p:cNvPr>
          <p:cNvSpPr/>
          <p:nvPr/>
        </p:nvSpPr>
        <p:spPr bwMode="auto">
          <a:xfrm>
            <a:off x="3090182" y="3511940"/>
            <a:ext cx="2078751" cy="32932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54863" rIns="91438" bIns="54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61"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SVM</a:t>
            </a:r>
          </a:p>
        </p:txBody>
      </p:sp>
      <p:sp>
        <p:nvSpPr>
          <p:cNvPr id="152" name="Rectangle 147">
            <a:extLst>
              <a:ext uri="{FF2B5EF4-FFF2-40B4-BE49-F238E27FC236}">
                <a16:creationId xmlns:a16="http://schemas.microsoft.com/office/drawing/2014/main" id="{5C642DF3-1BCE-DAFA-8D6D-21EA2CFF2A8D}"/>
              </a:ext>
            </a:extLst>
          </p:cNvPr>
          <p:cNvSpPr/>
          <p:nvPr/>
        </p:nvSpPr>
        <p:spPr bwMode="auto">
          <a:xfrm>
            <a:off x="3090182" y="3867741"/>
            <a:ext cx="2078751" cy="32932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54863" rIns="91438" bIns="54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61"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LGBM</a:t>
            </a:r>
          </a:p>
        </p:txBody>
      </p:sp>
      <p:sp>
        <p:nvSpPr>
          <p:cNvPr id="153" name="Rectangle 148">
            <a:extLst>
              <a:ext uri="{FF2B5EF4-FFF2-40B4-BE49-F238E27FC236}">
                <a16:creationId xmlns:a16="http://schemas.microsoft.com/office/drawing/2014/main" id="{830A842C-61BB-F315-4EE7-A5A4EC832EA6}"/>
              </a:ext>
            </a:extLst>
          </p:cNvPr>
          <p:cNvSpPr/>
          <p:nvPr/>
        </p:nvSpPr>
        <p:spPr bwMode="auto">
          <a:xfrm>
            <a:off x="3090182" y="4223543"/>
            <a:ext cx="2078751" cy="32932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54863" rIns="91438" bIns="54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Bayesian Regression</a:t>
            </a:r>
          </a:p>
        </p:txBody>
      </p:sp>
      <p:sp>
        <p:nvSpPr>
          <p:cNvPr id="154" name="Rectangle 149">
            <a:extLst>
              <a:ext uri="{FF2B5EF4-FFF2-40B4-BE49-F238E27FC236}">
                <a16:creationId xmlns:a16="http://schemas.microsoft.com/office/drawing/2014/main" id="{7D4BB49E-7692-6413-5AC6-404A2458560B}"/>
              </a:ext>
            </a:extLst>
          </p:cNvPr>
          <p:cNvSpPr/>
          <p:nvPr/>
        </p:nvSpPr>
        <p:spPr bwMode="auto">
          <a:xfrm>
            <a:off x="3090182" y="3156140"/>
            <a:ext cx="2078751" cy="32932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54863" rIns="91438" bIns="54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61"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Nearest Neighbors</a:t>
            </a:r>
          </a:p>
        </p:txBody>
      </p:sp>
      <p:sp>
        <p:nvSpPr>
          <p:cNvPr id="155" name="Rectangle 32">
            <a:extLst>
              <a:ext uri="{FF2B5EF4-FFF2-40B4-BE49-F238E27FC236}">
                <a16:creationId xmlns:a16="http://schemas.microsoft.com/office/drawing/2014/main" id="{9DDDF88B-733C-703D-14AF-87891F022692}"/>
              </a:ext>
            </a:extLst>
          </p:cNvPr>
          <p:cNvSpPr/>
          <p:nvPr/>
        </p:nvSpPr>
        <p:spPr bwMode="auto">
          <a:xfrm>
            <a:off x="3084755" y="2268061"/>
            <a:ext cx="2211906" cy="3416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8" tIns="45719" rIns="91438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61">
              <a:lnSpc>
                <a:spcPct val="90000"/>
              </a:lnSpc>
              <a:defRPr/>
            </a:pP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Which algorithm?</a:t>
            </a:r>
          </a:p>
        </p:txBody>
      </p:sp>
      <p:sp>
        <p:nvSpPr>
          <p:cNvPr id="156" name="Rectangle 41">
            <a:extLst>
              <a:ext uri="{FF2B5EF4-FFF2-40B4-BE49-F238E27FC236}">
                <a16:creationId xmlns:a16="http://schemas.microsoft.com/office/drawing/2014/main" id="{E6058DDB-5F93-31C4-5299-53C0ABB0BC97}"/>
              </a:ext>
            </a:extLst>
          </p:cNvPr>
          <p:cNvSpPr/>
          <p:nvPr/>
        </p:nvSpPr>
        <p:spPr bwMode="auto">
          <a:xfrm>
            <a:off x="5577485" y="2268061"/>
            <a:ext cx="2952920" cy="3416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8" tIns="45719" rIns="91438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61">
              <a:lnSpc>
                <a:spcPct val="90000"/>
              </a:lnSpc>
              <a:defRPr/>
            </a:pPr>
            <a:r>
              <a:rPr lang="en-US"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</a:t>
            </a:r>
            <a:r>
              <a:rPr lang="pl-PL" err="1"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hyper</a:t>
            </a:r>
            <a:r>
              <a:rPr lang="en-US"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parameters?</a:t>
            </a:r>
          </a:p>
        </p:txBody>
      </p:sp>
      <p:sp>
        <p:nvSpPr>
          <p:cNvPr id="157" name="Rectangle 28">
            <a:extLst>
              <a:ext uri="{FF2B5EF4-FFF2-40B4-BE49-F238E27FC236}">
                <a16:creationId xmlns:a16="http://schemas.microsoft.com/office/drawing/2014/main" id="{ABA80718-2ECD-D9D8-F4FE-CAF968428FF1}"/>
              </a:ext>
            </a:extLst>
          </p:cNvPr>
          <p:cNvSpPr/>
          <p:nvPr/>
        </p:nvSpPr>
        <p:spPr bwMode="auto">
          <a:xfrm>
            <a:off x="735665" y="2268061"/>
            <a:ext cx="2068267" cy="3416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8" tIns="45719" rIns="91438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61">
              <a:lnSpc>
                <a:spcPct val="90000"/>
              </a:lnSpc>
              <a:defRPr/>
            </a:pPr>
            <a:r>
              <a:rPr lang="en-US"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features?</a:t>
            </a:r>
          </a:p>
        </p:txBody>
      </p:sp>
      <p:sp>
        <p:nvSpPr>
          <p:cNvPr id="158" name="Diamond 3">
            <a:extLst>
              <a:ext uri="{FF2B5EF4-FFF2-40B4-BE49-F238E27FC236}">
                <a16:creationId xmlns:a16="http://schemas.microsoft.com/office/drawing/2014/main" id="{F420DCC6-0746-8821-55C0-93C9323AB4A5}"/>
              </a:ext>
            </a:extLst>
          </p:cNvPr>
          <p:cNvSpPr/>
          <p:nvPr/>
        </p:nvSpPr>
        <p:spPr bwMode="auto">
          <a:xfrm>
            <a:off x="8982475" y="2767659"/>
            <a:ext cx="323914" cy="2410553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78" tIns="146302" rIns="182878" bIns="1463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endParaRPr lang="en-US" sz="2400" err="1"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9" name="Rectangle 79">
            <a:extLst>
              <a:ext uri="{FF2B5EF4-FFF2-40B4-BE49-F238E27FC236}">
                <a16:creationId xmlns:a16="http://schemas.microsoft.com/office/drawing/2014/main" id="{30D42086-4F5B-8B82-B576-305A3EB8C508}"/>
              </a:ext>
            </a:extLst>
          </p:cNvPr>
          <p:cNvSpPr/>
          <p:nvPr/>
        </p:nvSpPr>
        <p:spPr bwMode="auto">
          <a:xfrm>
            <a:off x="9571633" y="3749343"/>
            <a:ext cx="653228" cy="45898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r>
              <a:rPr lang="en-US" sz="1600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160" name="Rectangle 80">
            <a:extLst>
              <a:ext uri="{FF2B5EF4-FFF2-40B4-BE49-F238E27FC236}">
                <a16:creationId xmlns:a16="http://schemas.microsoft.com/office/drawing/2014/main" id="{DACFB18E-8D4A-0E9F-0F17-D46352DCA7A6}"/>
              </a:ext>
            </a:extLst>
          </p:cNvPr>
          <p:cNvSpPr/>
          <p:nvPr/>
        </p:nvSpPr>
        <p:spPr bwMode="auto">
          <a:xfrm>
            <a:off x="11310121" y="2353835"/>
            <a:ext cx="653228" cy="45898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r>
              <a:rPr lang="en-US" sz="1600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161" name="Rectangle 89">
            <a:extLst>
              <a:ext uri="{FF2B5EF4-FFF2-40B4-BE49-F238E27FC236}">
                <a16:creationId xmlns:a16="http://schemas.microsoft.com/office/drawing/2014/main" id="{54708BE7-CDC5-9E27-E9C7-E4E36CF8A394}"/>
              </a:ext>
            </a:extLst>
          </p:cNvPr>
          <p:cNvSpPr/>
          <p:nvPr/>
        </p:nvSpPr>
        <p:spPr bwMode="auto">
          <a:xfrm>
            <a:off x="9571633" y="3749343"/>
            <a:ext cx="653228" cy="45898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r>
              <a:rPr lang="en-US" sz="1600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162" name="Rectangle 90">
            <a:extLst>
              <a:ext uri="{FF2B5EF4-FFF2-40B4-BE49-F238E27FC236}">
                <a16:creationId xmlns:a16="http://schemas.microsoft.com/office/drawing/2014/main" id="{2D03E15C-1337-F1D5-A5F8-7C1AB010367C}"/>
              </a:ext>
            </a:extLst>
          </p:cNvPr>
          <p:cNvSpPr/>
          <p:nvPr/>
        </p:nvSpPr>
        <p:spPr bwMode="auto">
          <a:xfrm>
            <a:off x="9571633" y="3749343"/>
            <a:ext cx="653228" cy="45898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r>
              <a:rPr lang="en-US" sz="1600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163" name="Rectangle 122">
            <a:extLst>
              <a:ext uri="{FF2B5EF4-FFF2-40B4-BE49-F238E27FC236}">
                <a16:creationId xmlns:a16="http://schemas.microsoft.com/office/drawing/2014/main" id="{F8484135-6812-0049-61B6-D654DB5F12DE}"/>
              </a:ext>
            </a:extLst>
          </p:cNvPr>
          <p:cNvSpPr/>
          <p:nvPr/>
        </p:nvSpPr>
        <p:spPr bwMode="auto">
          <a:xfrm>
            <a:off x="9571633" y="3749343"/>
            <a:ext cx="653228" cy="45898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r>
              <a:rPr lang="en-US" sz="1600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45%</a:t>
            </a:r>
          </a:p>
        </p:txBody>
      </p:sp>
      <p:sp>
        <p:nvSpPr>
          <p:cNvPr id="164" name="Rectangle 136">
            <a:extLst>
              <a:ext uri="{FF2B5EF4-FFF2-40B4-BE49-F238E27FC236}">
                <a16:creationId xmlns:a16="http://schemas.microsoft.com/office/drawing/2014/main" id="{7C8E0536-75F8-75CB-8CC7-38B7AB077A98}"/>
              </a:ext>
            </a:extLst>
          </p:cNvPr>
          <p:cNvSpPr/>
          <p:nvPr/>
        </p:nvSpPr>
        <p:spPr bwMode="auto">
          <a:xfrm>
            <a:off x="9571633" y="3749343"/>
            <a:ext cx="653228" cy="45898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r>
              <a:rPr lang="en-US" sz="1600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165" name="Rectangle 137">
            <a:extLst>
              <a:ext uri="{FF2B5EF4-FFF2-40B4-BE49-F238E27FC236}">
                <a16:creationId xmlns:a16="http://schemas.microsoft.com/office/drawing/2014/main" id="{29459BD2-ECA3-56F3-05D0-D4B919A6C395}"/>
              </a:ext>
            </a:extLst>
          </p:cNvPr>
          <p:cNvSpPr/>
          <p:nvPr/>
        </p:nvSpPr>
        <p:spPr bwMode="auto">
          <a:xfrm>
            <a:off x="9571633" y="3749343"/>
            <a:ext cx="653228" cy="45898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r>
              <a:rPr lang="en-US" sz="1600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65%</a:t>
            </a:r>
          </a:p>
        </p:txBody>
      </p:sp>
      <p:sp>
        <p:nvSpPr>
          <p:cNvPr id="166" name="Rectangle 138">
            <a:extLst>
              <a:ext uri="{FF2B5EF4-FFF2-40B4-BE49-F238E27FC236}">
                <a16:creationId xmlns:a16="http://schemas.microsoft.com/office/drawing/2014/main" id="{B1406B72-B036-6FC0-4C33-0BBD3ABB648B}"/>
              </a:ext>
            </a:extLst>
          </p:cNvPr>
          <p:cNvSpPr/>
          <p:nvPr/>
        </p:nvSpPr>
        <p:spPr bwMode="auto">
          <a:xfrm>
            <a:off x="9571633" y="3749343"/>
            <a:ext cx="653228" cy="45898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r>
              <a:rPr lang="en-US" sz="1600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95%</a:t>
            </a:r>
          </a:p>
        </p:txBody>
      </p:sp>
      <p:sp>
        <p:nvSpPr>
          <p:cNvPr id="167" name="Rectangle 139">
            <a:extLst>
              <a:ext uri="{FF2B5EF4-FFF2-40B4-BE49-F238E27FC236}">
                <a16:creationId xmlns:a16="http://schemas.microsoft.com/office/drawing/2014/main" id="{A96F95BD-41FB-4EFB-9B5F-28269161AD6D}"/>
              </a:ext>
            </a:extLst>
          </p:cNvPr>
          <p:cNvSpPr/>
          <p:nvPr/>
        </p:nvSpPr>
        <p:spPr bwMode="auto">
          <a:xfrm>
            <a:off x="9571633" y="3749343"/>
            <a:ext cx="653228" cy="45898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r>
              <a:rPr lang="en-US" sz="1600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35%</a:t>
            </a:r>
          </a:p>
        </p:txBody>
      </p:sp>
      <p:sp>
        <p:nvSpPr>
          <p:cNvPr id="168" name="Rectangle 140">
            <a:extLst>
              <a:ext uri="{FF2B5EF4-FFF2-40B4-BE49-F238E27FC236}">
                <a16:creationId xmlns:a16="http://schemas.microsoft.com/office/drawing/2014/main" id="{7B293494-6FB5-C79B-A17A-5D0C8545086F}"/>
              </a:ext>
            </a:extLst>
          </p:cNvPr>
          <p:cNvSpPr/>
          <p:nvPr/>
        </p:nvSpPr>
        <p:spPr bwMode="auto">
          <a:xfrm>
            <a:off x="9571633" y="3749343"/>
            <a:ext cx="653228" cy="45898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r>
              <a:rPr lang="en-US" sz="1600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10%</a:t>
            </a:r>
          </a:p>
        </p:txBody>
      </p:sp>
      <p:sp>
        <p:nvSpPr>
          <p:cNvPr id="169" name="Rectangle 141">
            <a:extLst>
              <a:ext uri="{FF2B5EF4-FFF2-40B4-BE49-F238E27FC236}">
                <a16:creationId xmlns:a16="http://schemas.microsoft.com/office/drawing/2014/main" id="{B91C703A-591B-E1E2-6C12-72947E8114D1}"/>
              </a:ext>
            </a:extLst>
          </p:cNvPr>
          <p:cNvSpPr/>
          <p:nvPr/>
        </p:nvSpPr>
        <p:spPr bwMode="auto">
          <a:xfrm>
            <a:off x="9571633" y="3749343"/>
            <a:ext cx="653228" cy="45898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r>
              <a:rPr lang="en-US" sz="1600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75%</a:t>
            </a:r>
          </a:p>
        </p:txBody>
      </p:sp>
      <p:sp>
        <p:nvSpPr>
          <p:cNvPr id="170" name="Rectangle 142">
            <a:extLst>
              <a:ext uri="{FF2B5EF4-FFF2-40B4-BE49-F238E27FC236}">
                <a16:creationId xmlns:a16="http://schemas.microsoft.com/office/drawing/2014/main" id="{CFFC7505-0CDD-5122-F281-070EA487E005}"/>
              </a:ext>
            </a:extLst>
          </p:cNvPr>
          <p:cNvSpPr/>
          <p:nvPr/>
        </p:nvSpPr>
        <p:spPr bwMode="auto">
          <a:xfrm>
            <a:off x="9571633" y="3749343"/>
            <a:ext cx="653228" cy="45898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r>
              <a:rPr lang="en-US" sz="1600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20%</a:t>
            </a:r>
          </a:p>
        </p:txBody>
      </p:sp>
      <p:sp>
        <p:nvSpPr>
          <p:cNvPr id="171" name="Rectangle 143">
            <a:extLst>
              <a:ext uri="{FF2B5EF4-FFF2-40B4-BE49-F238E27FC236}">
                <a16:creationId xmlns:a16="http://schemas.microsoft.com/office/drawing/2014/main" id="{82CA4DC2-B6E5-D415-7351-C317556813C5}"/>
              </a:ext>
            </a:extLst>
          </p:cNvPr>
          <p:cNvSpPr/>
          <p:nvPr/>
        </p:nvSpPr>
        <p:spPr bwMode="auto">
          <a:xfrm>
            <a:off x="9571633" y="3749343"/>
            <a:ext cx="653228" cy="45898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r>
              <a:rPr lang="en-US" sz="1600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172" name="Rectangle 144">
            <a:extLst>
              <a:ext uri="{FF2B5EF4-FFF2-40B4-BE49-F238E27FC236}">
                <a16:creationId xmlns:a16="http://schemas.microsoft.com/office/drawing/2014/main" id="{6FA799E2-B982-9A0E-A651-E7339FF83281}"/>
              </a:ext>
            </a:extLst>
          </p:cNvPr>
          <p:cNvSpPr/>
          <p:nvPr/>
        </p:nvSpPr>
        <p:spPr bwMode="auto">
          <a:xfrm>
            <a:off x="9571633" y="3749343"/>
            <a:ext cx="653228" cy="45898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r>
              <a:rPr lang="en-US" sz="1600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173" name="Rectangle 145">
            <a:extLst>
              <a:ext uri="{FF2B5EF4-FFF2-40B4-BE49-F238E27FC236}">
                <a16:creationId xmlns:a16="http://schemas.microsoft.com/office/drawing/2014/main" id="{CCC652AC-91F0-DFD2-D534-05E6414428C4}"/>
              </a:ext>
            </a:extLst>
          </p:cNvPr>
          <p:cNvSpPr/>
          <p:nvPr/>
        </p:nvSpPr>
        <p:spPr bwMode="auto">
          <a:xfrm>
            <a:off x="9571633" y="3749343"/>
            <a:ext cx="653228" cy="45898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r>
              <a:rPr lang="en-US" sz="1600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15%</a:t>
            </a:r>
          </a:p>
        </p:txBody>
      </p:sp>
      <p:sp>
        <p:nvSpPr>
          <p:cNvPr id="174" name="Isosceles Triangle 97">
            <a:extLst>
              <a:ext uri="{FF2B5EF4-FFF2-40B4-BE49-F238E27FC236}">
                <a16:creationId xmlns:a16="http://schemas.microsoft.com/office/drawing/2014/main" id="{7D848991-03A9-E62E-15C4-3E65E927E932}"/>
              </a:ext>
            </a:extLst>
          </p:cNvPr>
          <p:cNvSpPr/>
          <p:nvPr/>
        </p:nvSpPr>
        <p:spPr bwMode="auto">
          <a:xfrm>
            <a:off x="6293867" y="4119212"/>
            <a:ext cx="137158" cy="91438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78" tIns="146302" rIns="182878" bIns="1463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endParaRPr lang="en-US" sz="2400" err="1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Isosceles Triangle 110">
            <a:extLst>
              <a:ext uri="{FF2B5EF4-FFF2-40B4-BE49-F238E27FC236}">
                <a16:creationId xmlns:a16="http://schemas.microsoft.com/office/drawing/2014/main" id="{EE393CD5-83B5-786B-2BF1-F7520E0136AD}"/>
              </a:ext>
            </a:extLst>
          </p:cNvPr>
          <p:cNvSpPr/>
          <p:nvPr/>
        </p:nvSpPr>
        <p:spPr bwMode="auto">
          <a:xfrm>
            <a:off x="6460571" y="3779961"/>
            <a:ext cx="137158" cy="91438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78" tIns="146302" rIns="182878" bIns="1463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endParaRPr lang="en-US" sz="2400" err="1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Isosceles Triangle 123">
            <a:extLst>
              <a:ext uri="{FF2B5EF4-FFF2-40B4-BE49-F238E27FC236}">
                <a16:creationId xmlns:a16="http://schemas.microsoft.com/office/drawing/2014/main" id="{BA6BEC88-A445-5945-C28F-CC08BB8F3D12}"/>
              </a:ext>
            </a:extLst>
          </p:cNvPr>
          <p:cNvSpPr/>
          <p:nvPr/>
        </p:nvSpPr>
        <p:spPr bwMode="auto">
          <a:xfrm>
            <a:off x="6944104" y="3101462"/>
            <a:ext cx="137158" cy="91438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78" tIns="146302" rIns="182878" bIns="1463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endParaRPr lang="en-US" sz="2400" err="1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Isosceles Triangle 124">
            <a:extLst>
              <a:ext uri="{FF2B5EF4-FFF2-40B4-BE49-F238E27FC236}">
                <a16:creationId xmlns:a16="http://schemas.microsoft.com/office/drawing/2014/main" id="{4EBACD98-0A7C-32AE-EAD2-70B257269BA3}"/>
              </a:ext>
            </a:extLst>
          </p:cNvPr>
          <p:cNvSpPr/>
          <p:nvPr/>
        </p:nvSpPr>
        <p:spPr bwMode="auto">
          <a:xfrm>
            <a:off x="7103926" y="3440712"/>
            <a:ext cx="137158" cy="91438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78" tIns="146302" rIns="182878" bIns="1463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endParaRPr lang="en-US" sz="2400" err="1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8" name="Rectangle 163">
            <a:extLst>
              <a:ext uri="{FF2B5EF4-FFF2-40B4-BE49-F238E27FC236}">
                <a16:creationId xmlns:a16="http://schemas.microsoft.com/office/drawing/2014/main" id="{C7D96D13-F1C3-EFD8-FE4B-45961E9D0239}"/>
              </a:ext>
            </a:extLst>
          </p:cNvPr>
          <p:cNvSpPr/>
          <p:nvPr/>
        </p:nvSpPr>
        <p:spPr bwMode="auto">
          <a:xfrm>
            <a:off x="736305" y="4225612"/>
            <a:ext cx="1859543" cy="30622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54863" rIns="91438" bIns="5486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461"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Regulations</a:t>
            </a:r>
          </a:p>
        </p:txBody>
      </p:sp>
      <p:sp>
        <p:nvSpPr>
          <p:cNvPr id="179" name="Rectangle 170">
            <a:extLst>
              <a:ext uri="{FF2B5EF4-FFF2-40B4-BE49-F238E27FC236}">
                <a16:creationId xmlns:a16="http://schemas.microsoft.com/office/drawing/2014/main" id="{2A753042-817F-7984-0BDE-8CE573BFB63E}"/>
              </a:ext>
            </a:extLst>
          </p:cNvPr>
          <p:cNvSpPr/>
          <p:nvPr/>
        </p:nvSpPr>
        <p:spPr bwMode="auto">
          <a:xfrm>
            <a:off x="736305" y="3175803"/>
            <a:ext cx="1859543" cy="30622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54863" rIns="91438" bIns="5486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461"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Condition</a:t>
            </a:r>
          </a:p>
        </p:txBody>
      </p:sp>
      <p:sp>
        <p:nvSpPr>
          <p:cNvPr id="180" name="Rectangle 172">
            <a:extLst>
              <a:ext uri="{FF2B5EF4-FFF2-40B4-BE49-F238E27FC236}">
                <a16:creationId xmlns:a16="http://schemas.microsoft.com/office/drawing/2014/main" id="{C4B1B817-8200-5CD8-57AE-D6EF25BD0D58}"/>
              </a:ext>
            </a:extLst>
          </p:cNvPr>
          <p:cNvSpPr/>
          <p:nvPr/>
        </p:nvSpPr>
        <p:spPr bwMode="auto">
          <a:xfrm>
            <a:off x="736305" y="2825866"/>
            <a:ext cx="1859543" cy="30622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54863" rIns="91438" bIns="5486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461"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</p:txBody>
      </p:sp>
      <p:sp>
        <p:nvSpPr>
          <p:cNvPr id="181" name="Rectangle 173">
            <a:extLst>
              <a:ext uri="{FF2B5EF4-FFF2-40B4-BE49-F238E27FC236}">
                <a16:creationId xmlns:a16="http://schemas.microsoft.com/office/drawing/2014/main" id="{2FCF1A7F-3127-77D8-9A5A-55F338BD6392}"/>
              </a:ext>
            </a:extLst>
          </p:cNvPr>
          <p:cNvSpPr/>
          <p:nvPr/>
        </p:nvSpPr>
        <p:spPr bwMode="auto">
          <a:xfrm>
            <a:off x="736305" y="3525739"/>
            <a:ext cx="1859543" cy="30622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54863" rIns="91438" bIns="5486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461"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</p:txBody>
      </p:sp>
      <p:sp>
        <p:nvSpPr>
          <p:cNvPr id="182" name="Rectangle 174">
            <a:extLst>
              <a:ext uri="{FF2B5EF4-FFF2-40B4-BE49-F238E27FC236}">
                <a16:creationId xmlns:a16="http://schemas.microsoft.com/office/drawing/2014/main" id="{90C214A9-8830-E059-593B-2DBADA544BFC}"/>
              </a:ext>
            </a:extLst>
          </p:cNvPr>
          <p:cNvSpPr/>
          <p:nvPr/>
        </p:nvSpPr>
        <p:spPr bwMode="auto">
          <a:xfrm>
            <a:off x="736305" y="3875676"/>
            <a:ext cx="1859543" cy="30622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54863" rIns="91438" bIns="5486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461"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</p:txBody>
      </p:sp>
      <p:sp>
        <p:nvSpPr>
          <p:cNvPr id="183" name="Isosceles Triangle 119">
            <a:extLst>
              <a:ext uri="{FF2B5EF4-FFF2-40B4-BE49-F238E27FC236}">
                <a16:creationId xmlns:a16="http://schemas.microsoft.com/office/drawing/2014/main" id="{52F7B6DA-29C1-5A61-5049-E2C031BDCF55}"/>
              </a:ext>
            </a:extLst>
          </p:cNvPr>
          <p:cNvSpPr/>
          <p:nvPr/>
        </p:nvSpPr>
        <p:spPr bwMode="auto">
          <a:xfrm>
            <a:off x="6779922" y="4458460"/>
            <a:ext cx="137158" cy="91438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78" tIns="146302" rIns="182878" bIns="1463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endParaRPr lang="en-US" sz="2400" err="1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42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59259E-6 L 0.14284 -0.10347 " pathEditMode="relative" rAng="0" ptsTypes="AA">
                                      <p:cBhvr>
                                        <p:cTn id="6" dur="1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5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8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" dur="8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4167E-6 -2.59259E-6 L 0.14284 -2.59259E-6 " pathEditMode="relative" rAng="0" ptsTypes="AA">
                                      <p:cBhvr>
                                        <p:cTn id="18" dur="1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1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8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8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04167E-6 -2.59259E-6 L 0.1431 0.10139 " pathEditMode="relative" rAng="0" ptsTypes="AA">
                                      <p:cBhvr>
                                        <p:cTn id="39" dur="1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8" y="506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8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04167E-6 -2.59259E-6 L 0.14219 0.20301 " pathEditMode="relative" rAng="0" ptsTypes="AA">
                                      <p:cBhvr>
                                        <p:cTn id="54" dur="1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1013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8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8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04167E-6 -2.59259E-6 L 0.07161 -0.2037 " pathEditMode="relative" rAng="0" ptsTypes="AA">
                                      <p:cBhvr>
                                        <p:cTn id="69" dur="1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-1018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xit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1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2" presetClass="entr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8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8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2.59259E-6 L 0.07161 -0.10185 " pathEditMode="relative" rAng="0" ptsTypes="AA">
                                      <p:cBhvr>
                                        <p:cTn id="84" dur="1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-509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8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3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04167E-6 -2.59259E-6 L 0.07135 -0.00023 " pathEditMode="relative" rAng="0" ptsTypes="AA">
                                      <p:cBhvr>
                                        <p:cTn id="99" dur="1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23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xit" presetSubtype="1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4" dur="1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2" presetClass="entr" presetSubtype="8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8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8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04167E-6 -2.59259E-6 L 0.07174 0.10185 " pathEditMode="relative" rAng="0" ptsTypes="AA">
                                      <p:cBhvr>
                                        <p:cTn id="117" dur="1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5093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1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xit" presetSubtype="4" fill="hold" grpId="3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2" dur="1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2" presetClass="exit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5" dur="1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2" presetClass="entr" presetSubtype="8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8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8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3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04167E-6 -2.59259E-6 L 0.07161 0.20278 " pathEditMode="relative" rAng="0" ptsTypes="AA">
                                      <p:cBhvr>
                                        <p:cTn id="138" dur="1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10139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2" presetClass="entr" presetSubtype="4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8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8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4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04167E-6 -2.59259E-6 L 0.00026 -0.20486 " pathEditMode="relative" rAng="0" ptsTypes="AA">
                                      <p:cBhvr>
                                        <p:cTn id="150" dur="1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025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1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1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3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1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2" presetClass="entr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8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3" dur="8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2.59259E-6 L 1.04167E-6 -0.10208 " pathEditMode="relative" rAng="0" ptsTypes="AA">
                                      <p:cBhvr>
                                        <p:cTn id="171" dur="1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6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22" presetClass="entr" presetSubtype="1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1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2" presetClass="entr" presetSubtype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8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8" dur="8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04167E-6 -2.59259E-6 L -0.00026 0.10047 " pathEditMode="relative" rAng="0" ptsTypes="AA">
                                      <p:cBhvr>
                                        <p:cTn id="186" dur="1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023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22" presetClass="exit" presetSubtype="1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8" dur="1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xit" presetSubtype="1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1" dur="1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2" presetClass="exit" presetSubtype="1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4" dur="1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2" presetClass="entr" presetSubtype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8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9" dur="8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5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42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2.59259E-6 L -0.00013 0.20139 " pathEditMode="relative" rAng="0" ptsTypes="AA">
                                      <p:cBhvr>
                                        <p:cTn id="207" dur="1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0069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3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1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8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4" dur="8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4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-0.05299 0.00046 L -0.02656 0.00046 L -0.07904 0.00046 L 0.01328 0.00046 " pathEditMode="relative" ptsTypes="AAAAA">
                                      <p:cBhvr>
                                        <p:cTn id="222" dur="15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0047 L -0.06601 0.00047 L -0.0263 0.00047 L -0.10573 0.00047 L -0.03945 0.00047 L -0.06601 0.00047 " pathEditMode="relative" ptsTypes="AAAAAA">
                                      <p:cBhvr>
                                        <p:cTn id="224" dur="15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0046 L -0.02657 0.00046 L 0.0401 0.00046 L 0.01341 0.00046 L 0.05299 0.00046 L -0.01328 0.00046 " pathEditMode="relative" ptsTypes="AAAAAA">
                                      <p:cBhvr>
                                        <p:cTn id="226" dur="15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092 L 0.01355 0.00092 L -0.02578 0.00092 L 0.03985 0.00092 L 0.0668 0.00092 L 0.05313 0.00092 " pathEditMode="relative" ptsTypes="AAAAAA">
                                      <p:cBhvr>
                                        <p:cTn id="228" dur="15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7 L 0.0263 0.00047 L -0.01289 0.00047 L 0.03997 0.00047 L -0.05274 0.00047 L -0.02682 0.00047 " pathEditMode="relative" ptsTypes="AAAAAA">
                                      <p:cBhvr>
                                        <p:cTn id="230" dur="15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550"/>
                            </p:stCondLst>
                            <p:childTnLst>
                              <p:par>
                                <p:cTn id="232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0E6FF"/>
                                      </p:to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3" presetClass="emph" presetSubtype="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0" grpId="1" animBg="1"/>
      <p:bldP spid="150" grpId="2" animBg="1"/>
      <p:bldP spid="151" grpId="0" animBg="1"/>
      <p:bldP spid="151" grpId="1" animBg="1"/>
      <p:bldP spid="151" grpId="2" animBg="1"/>
      <p:bldP spid="151" grpId="3" animBg="1"/>
      <p:bldP spid="151" grpId="4" animBg="1"/>
      <p:bldP spid="151" grpId="5" animBg="1"/>
      <p:bldP spid="152" grpId="0" animBg="1"/>
      <p:bldP spid="152" grpId="1" animBg="1"/>
      <p:bldP spid="152" grpId="2" animBg="1"/>
      <p:bldP spid="152" grpId="3" animBg="1"/>
      <p:bldP spid="152" grpId="4" animBg="1"/>
      <p:bldP spid="153" grpId="0" animBg="1"/>
      <p:bldP spid="153" grpId="1" animBg="1"/>
      <p:bldP spid="153" grpId="2" animBg="1"/>
      <p:bldP spid="153" grpId="3" animBg="1"/>
      <p:bldP spid="153" grpId="4" animBg="1"/>
      <p:bldP spid="153" grpId="5" animBg="1"/>
      <p:bldP spid="154" grpId="0" animBg="1"/>
      <p:bldP spid="154" grpId="1" animBg="1"/>
      <p:bldP spid="154" grpId="2" animBg="1"/>
      <p:bldP spid="154" grpId="3" animBg="1"/>
      <p:bldP spid="154" grpId="4" animBg="1"/>
      <p:bldP spid="154" grpId="5" animBg="1"/>
      <p:bldP spid="159" grpId="0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6" grpId="2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2" grpId="0" animBg="1"/>
      <p:bldP spid="172" grpId="1" animBg="1"/>
      <p:bldP spid="173" grpId="0" animBg="1"/>
      <p:bldP spid="173" grpId="1" animBg="1"/>
      <p:bldP spid="174" grpId="0" animBg="1"/>
      <p:bldP spid="175" grpId="0" animBg="1"/>
      <p:bldP spid="176" grpId="0" animBg="1"/>
      <p:bldP spid="177" grpId="0" animBg="1"/>
      <p:bldP spid="178" grpId="0" animBg="1"/>
      <p:bldP spid="178" grpId="1" animBg="1"/>
      <p:bldP spid="178" grpId="2" animBg="1"/>
      <p:bldP spid="178" grpId="3" animBg="1"/>
      <p:bldP spid="178" grpId="4" animBg="1"/>
      <p:bldP spid="179" grpId="0" animBg="1"/>
      <p:bldP spid="179" grpId="1" animBg="1"/>
      <p:bldP spid="179" grpId="2" animBg="1"/>
      <p:bldP spid="180" grpId="0" animBg="1"/>
      <p:bldP spid="180" grpId="1" animBg="1"/>
      <p:bldP spid="180" grpId="2" animBg="1"/>
      <p:bldP spid="180" grpId="3" animBg="1"/>
      <p:bldP spid="180" grpId="4" animBg="1"/>
      <p:bldP spid="181" grpId="0" animBg="1"/>
      <p:bldP spid="181" grpId="1" animBg="1"/>
      <p:bldP spid="181" grpId="2" animBg="1"/>
      <p:bldP spid="181" grpId="3" animBg="1"/>
      <p:bldP spid="182" grpId="0" animBg="1"/>
      <p:bldP spid="182" grpId="1" animBg="1"/>
      <p:bldP spid="182" grpId="2" animBg="1"/>
      <p:bldP spid="18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</a:t>
            </a:r>
            <a:r>
              <a:rPr lang="pl-PL"/>
              <a:t>2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spc="300"/>
              <a:t>Image </a:t>
            </a:r>
            <a:r>
              <a:rPr lang="pl-PL" spc="300" err="1"/>
              <a:t>Classification</a:t>
            </a:r>
            <a:r>
              <a:rPr lang="pl-PL" spc="300"/>
              <a:t>: </a:t>
            </a:r>
            <a:r>
              <a:rPr lang="pl-PL" spc="300" err="1"/>
              <a:t>Dataset</a:t>
            </a:r>
            <a:endParaRPr lang="pl-PL" spc="3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Content Placeholder 2">
            <a:extLst>
              <a:ext uri="{FF2B5EF4-FFF2-40B4-BE49-F238E27FC236}">
                <a16:creationId xmlns:a16="http://schemas.microsoft.com/office/drawing/2014/main" id="{800ECB63-6E1C-F414-4888-4D204045B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  <a:spcAft>
                <a:spcPts val="1200"/>
              </a:spcAft>
            </a:pPr>
            <a:endParaRPr lang="en-US">
              <a:latin typeface="+mj-lt"/>
            </a:endParaRPr>
          </a:p>
        </p:txBody>
      </p:sp>
      <p:graphicFrame>
        <p:nvGraphicFramePr>
          <p:cNvPr id="13" name="Symbol zastępczy zawartości 12">
            <a:extLst>
              <a:ext uri="{FF2B5EF4-FFF2-40B4-BE49-F238E27FC236}">
                <a16:creationId xmlns:a16="http://schemas.microsoft.com/office/drawing/2014/main" id="{FD1981C0-DEE1-93E1-B921-20CB54E7BFD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95749082"/>
              </p:ext>
            </p:extLst>
          </p:nvPr>
        </p:nvGraphicFramePr>
        <p:xfrm>
          <a:off x="6172202" y="1825625"/>
          <a:ext cx="5678094" cy="44261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86734">
                  <a:extLst>
                    <a:ext uri="{9D8B030D-6E8A-4147-A177-3AD203B41FA5}">
                      <a16:colId xmlns:a16="http://schemas.microsoft.com/office/drawing/2014/main" val="3476349392"/>
                    </a:ext>
                  </a:extLst>
                </a:gridCol>
                <a:gridCol w="791360">
                  <a:extLst>
                    <a:ext uri="{9D8B030D-6E8A-4147-A177-3AD203B41FA5}">
                      <a16:colId xmlns:a16="http://schemas.microsoft.com/office/drawing/2014/main" val="3085338979"/>
                    </a:ext>
                  </a:extLst>
                </a:gridCol>
              </a:tblGrid>
              <a:tr h="130145"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u="none" strike="noStrike" err="1">
                          <a:effectLst/>
                        </a:rPr>
                        <a:t>Url</a:t>
                      </a:r>
                      <a:endParaRPr lang="pl-PL" sz="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u="none" strike="noStrike">
                          <a:effectLst/>
                        </a:rPr>
                        <a:t>Label</a:t>
                      </a:r>
                      <a:endParaRPr lang="pl-PL" sz="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extLst>
                  <a:ext uri="{0D108BD9-81ED-4DB2-BD59-A6C34878D82A}">
                    <a16:rowId xmlns:a16="http://schemas.microsoft.com/office/drawing/2014/main" val="4263555165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u="none" strike="noStrike">
                          <a:effectLst/>
                        </a:rPr>
                        <a:t>AmlDatastore://workspaceblobstore/hips_train/04-23-2022_083926_UTC/hips_train/Panewka </a:t>
                      </a:r>
                      <a:r>
                        <a:rPr lang="pl-PL" sz="900" u="none" strike="noStrike" err="1">
                          <a:effectLst/>
                        </a:rPr>
                        <a:t>Exceed</a:t>
                      </a:r>
                      <a:r>
                        <a:rPr lang="pl-PL" sz="900" u="none" strike="noStrike">
                          <a:effectLst/>
                        </a:rPr>
                        <a:t> rozmiar 50, trzpień </a:t>
                      </a:r>
                      <a:r>
                        <a:rPr lang="pl-PL" sz="900" u="none" strike="noStrike" err="1">
                          <a:effectLst/>
                        </a:rPr>
                        <a:t>Taperloc</a:t>
                      </a:r>
                      <a:r>
                        <a:rPr lang="pl-PL" sz="900" u="none" strike="noStrike">
                          <a:effectLst/>
                        </a:rPr>
                        <a:t> </a:t>
                      </a:r>
                      <a:r>
                        <a:rPr lang="pl-PL" sz="900" u="none" strike="noStrike" err="1">
                          <a:effectLst/>
                        </a:rPr>
                        <a:t>Microplast</a:t>
                      </a:r>
                      <a:r>
                        <a:rPr lang="pl-PL" sz="900" u="none" strike="noStrike">
                          <a:effectLst/>
                        </a:rPr>
                        <a:t> rozmiar 9.jpg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u="none" strike="noStrike">
                          <a:effectLst/>
                        </a:rPr>
                        <a:t>big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extLst>
                  <a:ext uri="{0D108BD9-81ED-4DB2-BD59-A6C34878D82A}">
                    <a16:rowId xmlns:a16="http://schemas.microsoft.com/office/drawing/2014/main" val="2733045596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u="none" strike="noStrike">
                          <a:effectLst/>
                        </a:rPr>
                        <a:t>AmlDatastore://workspaceblobstore/hips_train/04-23-2022_083926_UTC/hips_train/Panewka Exceed rozm 48. Trzpień Taperloc Microplasty rozm 7,5.jpg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u="none" strike="noStrike">
                          <a:effectLst/>
                        </a:rPr>
                        <a:t>big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extLst>
                  <a:ext uri="{0D108BD9-81ED-4DB2-BD59-A6C34878D82A}">
                    <a16:rowId xmlns:a16="http://schemas.microsoft.com/office/drawing/2014/main" val="1213641412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u="none" strike="noStrike">
                          <a:effectLst/>
                        </a:rPr>
                        <a:t>AmlDatastore://workspaceblobstore/hips_train/04-23-2022_083926_UTC/hips_train/Panewka cementowa Polarcup Shell rozm 45. Trzpień cementowy Polarstem O.jpg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u="none" strike="noStrike">
                          <a:effectLst/>
                        </a:rPr>
                        <a:t>small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extLst>
                  <a:ext uri="{0D108BD9-81ED-4DB2-BD59-A6C34878D82A}">
                    <a16:rowId xmlns:a16="http://schemas.microsoft.com/office/drawing/2014/main" val="1262512924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AmlDatastore://workspaceblobstore/hips_train/04-23-2022_083926_UTC/hips_train/Panewka Avantage rozm 44. Trzpień cementowy Taperloc rozm 10.jpg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u="none" strike="noStrike">
                          <a:effectLst/>
                        </a:rPr>
                        <a:t>small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extLst>
                  <a:ext uri="{0D108BD9-81ED-4DB2-BD59-A6C34878D82A}">
                    <a16:rowId xmlns:a16="http://schemas.microsoft.com/office/drawing/2014/main" val="1856694302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AmlDatastore://workspaceblobstore/hips_train/04-23-2022_083926_UTC/hips_train/Panewka Avantage rozm 46. Trzpień cementowy Taperloc rozm 10.jpg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u="none" strike="noStrike">
                          <a:effectLst/>
                        </a:rPr>
                        <a:t>small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extLst>
                  <a:ext uri="{0D108BD9-81ED-4DB2-BD59-A6C34878D82A}">
                    <a16:rowId xmlns:a16="http://schemas.microsoft.com/office/drawing/2014/main" val="3838125181"/>
                  </a:ext>
                </a:extLst>
              </a:tr>
              <a:tr h="256786"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u="none" strike="noStrike">
                          <a:effectLst/>
                        </a:rPr>
                        <a:t>AmlDatastore://workspaceblobstore/hips_train/04-23-2022_083926_UTC/hips_train/Panewka Avantage rozm 44. Trzpień Taperloc rozm 10.jpg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u="none" strike="noStrike">
                          <a:effectLst/>
                        </a:rPr>
                        <a:t>small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extLst>
                  <a:ext uri="{0D108BD9-81ED-4DB2-BD59-A6C34878D82A}">
                    <a16:rowId xmlns:a16="http://schemas.microsoft.com/office/drawing/2014/main" val="4045897199"/>
                  </a:ext>
                </a:extLst>
              </a:tr>
              <a:tr h="25678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AmlDatastore://workspaceblobstore/hips_train/04-23-2022_083926_UTC/hips_train/Panewka Avatage rozmiar 48, trzpień Taperloc rozmiar 10.jpg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u="none" strike="noStrike">
                          <a:effectLst/>
                        </a:rPr>
                        <a:t>big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extLst>
                  <a:ext uri="{0D108BD9-81ED-4DB2-BD59-A6C34878D82A}">
                    <a16:rowId xmlns:a16="http://schemas.microsoft.com/office/drawing/2014/main" val="3565771807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u="none" strike="noStrike">
                          <a:effectLst/>
                        </a:rPr>
                        <a:t>AmlDatastore://workspaceblobstore/hips_train/04-23-2022_083926_UTC/hips_train/_Panewka Exceed ABT rozmiar 50, trzpień Taperloc Microplasty 12,5.jpg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u="none" strike="noStrike">
                          <a:effectLst/>
                        </a:rPr>
                        <a:t>big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extLst>
                  <a:ext uri="{0D108BD9-81ED-4DB2-BD59-A6C34878D82A}">
                    <a16:rowId xmlns:a16="http://schemas.microsoft.com/office/drawing/2014/main" val="4253421944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u="none" strike="noStrike">
                          <a:effectLst/>
                        </a:rPr>
                        <a:t>AmlDatastore://workspaceblobstore/hips_train/04-23-2022_083926_UTC/hips_train/Panewka cementowa Avantage rozm 44. Trzpień cementowy Taperloc rozm 7,5.jpg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u="none" strike="noStrike">
                          <a:effectLst/>
                        </a:rPr>
                        <a:t>small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extLst>
                  <a:ext uri="{0D108BD9-81ED-4DB2-BD59-A6C34878D82A}">
                    <a16:rowId xmlns:a16="http://schemas.microsoft.com/office/drawing/2014/main" val="1378469757"/>
                  </a:ext>
                </a:extLst>
              </a:tr>
              <a:tr h="256786"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u="none" strike="noStrike">
                          <a:effectLst/>
                        </a:rPr>
                        <a:t>AmlDatastore://workspaceblobstore/hips_train/04-23-2022_083926_UTC/hips_train/M Panewka Avantage 52mm, wkłąd Avantage 5228mm, trzpień Taperloc 15.jpg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u="none" strike="noStrike">
                          <a:effectLst/>
                        </a:rPr>
                        <a:t>big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extLst>
                  <a:ext uri="{0D108BD9-81ED-4DB2-BD59-A6C34878D82A}">
                    <a16:rowId xmlns:a16="http://schemas.microsoft.com/office/drawing/2014/main" val="4261118289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u="none" strike="noStrike">
                          <a:effectLst/>
                        </a:rPr>
                        <a:t>AmlDatastore://workspaceblobstore/hips_train/04-23-2022_083926_UTC/hips_train/panewka Avantage 44 mm, trzpień Taperloc Hip 10 x 140 mm.jpg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u="none" strike="noStrike">
                          <a:effectLst/>
                        </a:rPr>
                        <a:t>small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extLst>
                  <a:ext uri="{0D108BD9-81ED-4DB2-BD59-A6C34878D82A}">
                    <a16:rowId xmlns:a16="http://schemas.microsoft.com/office/drawing/2014/main" val="3110760045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AmlDatastore://workspaceblobstore/hips_train/04-23-2022_083926_UTC/hips_train/Panewka Avantage rozmiar 50, trzpień Taperloc cementowy rozmiar 10.jpg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u="none" strike="noStrike">
                          <a:effectLst/>
                        </a:rPr>
                        <a:t>big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96" marR="3796" marT="3796" marB="0" anchor="b"/>
                </a:tc>
                <a:extLst>
                  <a:ext uri="{0D108BD9-81ED-4DB2-BD59-A6C34878D82A}">
                    <a16:rowId xmlns:a16="http://schemas.microsoft.com/office/drawing/2014/main" val="970324619"/>
                  </a:ext>
                </a:extLst>
              </a:tr>
            </a:tbl>
          </a:graphicData>
        </a:graphic>
      </p:graphicFrame>
      <p:pic>
        <p:nvPicPr>
          <p:cNvPr id="10" name="Obraz 9">
            <a:extLst>
              <a:ext uri="{FF2B5EF4-FFF2-40B4-BE49-F238E27FC236}">
                <a16:creationId xmlns:a16="http://schemas.microsoft.com/office/drawing/2014/main" id="{8053C344-D7E7-D787-FA5E-29D7033BF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04" y="2012376"/>
            <a:ext cx="5441295" cy="397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82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</a:t>
            </a:r>
            <a:r>
              <a:rPr lang="pl-PL"/>
              <a:t>2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spc="300"/>
              <a:t>Image </a:t>
            </a:r>
            <a:r>
              <a:rPr lang="pl-PL" spc="300" err="1"/>
              <a:t>Classification</a:t>
            </a:r>
            <a:r>
              <a:rPr lang="pl-PL" spc="300"/>
              <a:t>: Modeling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Content Placeholder 2">
            <a:extLst>
              <a:ext uri="{FF2B5EF4-FFF2-40B4-BE49-F238E27FC236}">
                <a16:creationId xmlns:a16="http://schemas.microsoft.com/office/drawing/2014/main" id="{800ECB63-6E1C-F414-4888-4D204045B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pl-PL" sz="2400">
                <a:latin typeface="+mj-lt"/>
              </a:rPr>
              <a:t>Data </a:t>
            </a:r>
            <a:r>
              <a:rPr lang="pl-PL" sz="2400" err="1">
                <a:latin typeface="+mj-lt"/>
              </a:rPr>
              <a:t>augmentation</a:t>
            </a:r>
            <a:r>
              <a:rPr lang="pl-PL" sz="2400">
                <a:latin typeface="+mj-lt"/>
              </a:rPr>
              <a:t> </a:t>
            </a:r>
            <a:r>
              <a:rPr lang="pl-PL" sz="2400" err="1">
                <a:latin typeface="+mj-lt"/>
              </a:rPr>
              <a:t>techniques</a:t>
            </a:r>
            <a:endParaRPr lang="pl-PL" sz="2400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Random resize and crop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Horizontal flip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>
                <a:latin typeface="+mj-lt"/>
              </a:rPr>
              <a:t>C</a:t>
            </a:r>
            <a:r>
              <a:rPr lang="en-US" err="1">
                <a:latin typeface="+mj-lt"/>
              </a:rPr>
              <a:t>olor</a:t>
            </a:r>
            <a:r>
              <a:rPr lang="en-US">
                <a:latin typeface="+mj-lt"/>
              </a:rPr>
              <a:t> jitter (brightness, contrast, saturation, and hue)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Normalization using channel-wise ImageNet’s mean and standard deviation</a:t>
            </a:r>
            <a:endParaRPr lang="pl-PL">
              <a:latin typeface="+mj-lt"/>
            </a:endParaRPr>
          </a:p>
        </p:txBody>
      </p:sp>
      <p:sp>
        <p:nvSpPr>
          <p:cNvPr id="185" name="Content Placeholder 3">
            <a:extLst>
              <a:ext uri="{FF2B5EF4-FFF2-40B4-BE49-F238E27FC236}">
                <a16:creationId xmlns:a16="http://schemas.microsoft.com/office/drawing/2014/main" id="{ADDD46E2-6BD9-DED0-34AC-33EEAA766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600187" cy="4530725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pl-PL" sz="2400">
                <a:latin typeface="+mj-lt"/>
              </a:rPr>
              <a:t>Model </a:t>
            </a:r>
            <a:r>
              <a:rPr lang="pl-PL" sz="2400" err="1">
                <a:latin typeface="+mj-lt"/>
              </a:rPr>
              <a:t>algorithms</a:t>
            </a:r>
            <a:endParaRPr lang="pl-PL" sz="2400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 err="1">
                <a:latin typeface="+mj-lt"/>
              </a:rPr>
              <a:t>MobileNet</a:t>
            </a:r>
            <a:r>
              <a:rPr lang="pl-PL">
                <a:latin typeface="+mj-lt"/>
              </a:rPr>
              <a:t> https://arxiv.org/abs/1704.04861</a:t>
            </a: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ResNet</a:t>
            </a:r>
            <a:r>
              <a:rPr lang="pl-PL">
                <a:latin typeface="+mj-lt"/>
              </a:rPr>
              <a:t> https://arxiv.org/abs/1512.03385</a:t>
            </a: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 err="1">
                <a:latin typeface="+mj-lt"/>
              </a:rPr>
              <a:t>ResNeSt</a:t>
            </a:r>
            <a:r>
              <a:rPr lang="pl-PL">
                <a:latin typeface="+mj-lt"/>
              </a:rPr>
              <a:t> https://arxiv.org/abs/2004.08955</a:t>
            </a: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SE-ResNeXt50</a:t>
            </a:r>
            <a:r>
              <a:rPr lang="pl-PL">
                <a:latin typeface="+mj-lt"/>
              </a:rPr>
              <a:t> https://arxiv.org/abs/1709.01507</a:t>
            </a: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 err="1">
                <a:latin typeface="+mj-lt"/>
              </a:rPr>
              <a:t>ViT</a:t>
            </a:r>
            <a:r>
              <a:rPr lang="pl-PL">
                <a:latin typeface="+mj-lt"/>
              </a:rPr>
              <a:t> https://arxiv.org/abs/1706.03762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1298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</a:t>
            </a:r>
            <a:r>
              <a:rPr lang="pl-PL"/>
              <a:t>2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spc="300"/>
              <a:t>Image </a:t>
            </a:r>
            <a:r>
              <a:rPr lang="pl-PL" spc="300" err="1"/>
              <a:t>Classification</a:t>
            </a:r>
            <a:r>
              <a:rPr lang="pl-PL" spc="300"/>
              <a:t>: Modeling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Content Placeholder 2">
            <a:extLst>
              <a:ext uri="{FF2B5EF4-FFF2-40B4-BE49-F238E27FC236}">
                <a16:creationId xmlns:a16="http://schemas.microsoft.com/office/drawing/2014/main" id="{800ECB63-6E1C-F414-4888-4D204045B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pl-PL" sz="2400" err="1">
                <a:latin typeface="+mj-lt"/>
              </a:rPr>
              <a:t>Selected</a:t>
            </a:r>
            <a:r>
              <a:rPr lang="pl-PL" sz="2400">
                <a:latin typeface="+mj-lt"/>
              </a:rPr>
              <a:t> </a:t>
            </a:r>
            <a:r>
              <a:rPr lang="pl-PL" sz="2400" err="1">
                <a:latin typeface="+mj-lt"/>
              </a:rPr>
              <a:t>hiperparameters</a:t>
            </a:r>
            <a:endParaRPr lang="pl-PL" sz="2400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learning_rate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training_batch_size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optimizer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 err="1">
                <a:latin typeface="+mj-lt"/>
              </a:rPr>
              <a:t>weighted_loss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train_crop_size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 err="1">
                <a:latin typeface="+mj-lt"/>
              </a:rPr>
              <a:t>valid_resize_size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valid_crop_size</a:t>
            </a:r>
            <a:endParaRPr lang="pl-PL">
              <a:latin typeface="+mj-lt"/>
            </a:endParaRPr>
          </a:p>
        </p:txBody>
      </p:sp>
      <p:sp>
        <p:nvSpPr>
          <p:cNvPr id="185" name="Content Placeholder 3">
            <a:extLst>
              <a:ext uri="{FF2B5EF4-FFF2-40B4-BE49-F238E27FC236}">
                <a16:creationId xmlns:a16="http://schemas.microsoft.com/office/drawing/2014/main" id="{ADDD46E2-6BD9-DED0-34AC-33EEAA766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16589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pl-PL" sz="2400" err="1">
                <a:latin typeface="+mj-lt"/>
              </a:rPr>
              <a:t>Sampling</a:t>
            </a:r>
            <a:r>
              <a:rPr lang="pl-PL" sz="2400">
                <a:latin typeface="+mj-lt"/>
              </a:rPr>
              <a:t> </a:t>
            </a:r>
            <a:r>
              <a:rPr lang="pl-PL" sz="2400" err="1">
                <a:latin typeface="+mj-lt"/>
              </a:rPr>
              <a:t>methods</a:t>
            </a:r>
            <a:endParaRPr lang="pl-PL" sz="2400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Currently only random sampling supports conditional hyperparameter spaces</a:t>
            </a:r>
            <a:endParaRPr lang="pl-PL">
              <a:latin typeface="+mj-lt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Early termination policies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Bandit policy</a:t>
            </a: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Median stopping policy</a:t>
            </a: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Truncation selection policy</a:t>
            </a:r>
          </a:p>
        </p:txBody>
      </p:sp>
    </p:spTree>
    <p:extLst>
      <p:ext uri="{BB962C8B-B14F-4D97-AF65-F5344CB8AC3E}">
        <p14:creationId xmlns:p14="http://schemas.microsoft.com/office/powerpoint/2010/main" val="351382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</a:t>
            </a:r>
            <a:r>
              <a:rPr lang="pl-PL"/>
              <a:t>2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spc="300"/>
              <a:t>Image </a:t>
            </a:r>
            <a:r>
              <a:rPr lang="pl-PL" spc="300" err="1"/>
              <a:t>Classification</a:t>
            </a:r>
            <a:r>
              <a:rPr lang="pl-PL" spc="300"/>
              <a:t>: Model </a:t>
            </a:r>
            <a:r>
              <a:rPr lang="pl-PL" spc="300" err="1"/>
              <a:t>evaluation</a:t>
            </a:r>
            <a:endParaRPr lang="pl-PL" spc="3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Content Placeholder 2">
            <a:extLst>
              <a:ext uri="{FF2B5EF4-FFF2-40B4-BE49-F238E27FC236}">
                <a16:creationId xmlns:a16="http://schemas.microsoft.com/office/drawing/2014/main" id="{800ECB63-6E1C-F414-4888-4D204045B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pl-PL" sz="2400">
                <a:latin typeface="+mj-lt"/>
              </a:rPr>
              <a:t>IMAGE_CLASSIFICATION</a:t>
            </a: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Accuracy</a:t>
            </a:r>
            <a:endParaRPr lang="en-US">
              <a:latin typeface="+mj-lt"/>
            </a:endParaRPr>
          </a:p>
        </p:txBody>
      </p:sp>
      <p:sp>
        <p:nvSpPr>
          <p:cNvPr id="185" name="Content Placeholder 3">
            <a:extLst>
              <a:ext uri="{FF2B5EF4-FFF2-40B4-BE49-F238E27FC236}">
                <a16:creationId xmlns:a16="http://schemas.microsoft.com/office/drawing/2014/main" id="{ADDD46E2-6BD9-DED0-34AC-33EEAA766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pl-PL" sz="2400">
                <a:latin typeface="+mj-lt"/>
              </a:rPr>
              <a:t> IMAGE_CLASSIFICATION_MULTILABEL</a:t>
            </a: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intersection</a:t>
            </a:r>
            <a:r>
              <a:rPr lang="pl-PL">
                <a:latin typeface="+mj-lt"/>
              </a:rPr>
              <a:t> </a:t>
            </a:r>
            <a:r>
              <a:rPr lang="pl-PL" err="1">
                <a:latin typeface="+mj-lt"/>
              </a:rPr>
              <a:t>over</a:t>
            </a:r>
            <a:r>
              <a:rPr lang="pl-PL">
                <a:latin typeface="+mj-lt"/>
              </a:rPr>
              <a:t> </a:t>
            </a:r>
            <a:r>
              <a:rPr lang="pl-PL" err="1">
                <a:latin typeface="+mj-lt"/>
              </a:rPr>
              <a:t>union</a:t>
            </a:r>
            <a:r>
              <a:rPr lang="pl-PL">
                <a:latin typeface="+mj-lt"/>
              </a:rPr>
              <a:t> (</a:t>
            </a:r>
            <a:r>
              <a:rPr lang="pl-PL" err="1">
                <a:latin typeface="+mj-lt"/>
              </a:rPr>
              <a:t>iou</a:t>
            </a:r>
            <a:r>
              <a:rPr lang="pl-PL">
                <a:latin typeface="+mj-lt"/>
              </a:rPr>
              <a:t>)</a:t>
            </a:r>
            <a:endParaRPr lang="en-US">
              <a:latin typeface="+mj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6C156E9-C1C0-E3B5-D9A1-637A6C8B1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27" y="3136758"/>
            <a:ext cx="4492383" cy="3175142"/>
          </a:xfrm>
          <a:prstGeom prst="rect">
            <a:avLst/>
          </a:prstGeom>
        </p:spPr>
      </p:pic>
      <p:pic>
        <p:nvPicPr>
          <p:cNvPr id="1026" name="Picture 2" descr="The formula with which the Intersection of the Union (IOU) was calculated.">
            <a:extLst>
              <a:ext uri="{FF2B5EF4-FFF2-40B4-BE49-F238E27FC236}">
                <a16:creationId xmlns:a16="http://schemas.microsoft.com/office/drawing/2014/main" id="{FDA1CF0B-56C5-6391-32CA-3DC41366B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307" y="3235823"/>
            <a:ext cx="5402724" cy="297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037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</a:t>
            </a:r>
            <a:r>
              <a:rPr lang="pl-PL"/>
              <a:t>2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spc="300"/>
              <a:t>Object </a:t>
            </a:r>
            <a:r>
              <a:rPr lang="pl-PL" spc="300" err="1"/>
              <a:t>Detection</a:t>
            </a:r>
            <a:r>
              <a:rPr lang="pl-PL" spc="300"/>
              <a:t>: </a:t>
            </a:r>
            <a:r>
              <a:rPr lang="pl-PL" spc="300" err="1"/>
              <a:t>Dataset</a:t>
            </a:r>
            <a:endParaRPr lang="pl-PL" spc="3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Content Placeholder 2">
            <a:extLst>
              <a:ext uri="{FF2B5EF4-FFF2-40B4-BE49-F238E27FC236}">
                <a16:creationId xmlns:a16="http://schemas.microsoft.com/office/drawing/2014/main" id="{800ECB63-6E1C-F414-4888-4D204045B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endParaRPr lang="pl-PL">
              <a:latin typeface="+mj-lt"/>
            </a:endParaRPr>
          </a:p>
        </p:txBody>
      </p:sp>
      <p:sp>
        <p:nvSpPr>
          <p:cNvPr id="185" name="Content Placeholder 3">
            <a:extLst>
              <a:ext uri="{FF2B5EF4-FFF2-40B4-BE49-F238E27FC236}">
                <a16:creationId xmlns:a16="http://schemas.microsoft.com/office/drawing/2014/main" id="{ADDD46E2-6BD9-DED0-34AC-33EEAA766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16589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endParaRPr lang="en-US">
              <a:latin typeface="+mj-lt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1F5D3A77-9208-10CF-2914-BE16F1D8E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80" y="1777079"/>
            <a:ext cx="10434204" cy="457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05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</a:t>
            </a:r>
            <a:r>
              <a:rPr lang="pl-PL"/>
              <a:t>2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spc="300"/>
              <a:t>Object </a:t>
            </a:r>
            <a:r>
              <a:rPr lang="pl-PL" spc="300" err="1"/>
              <a:t>Detection</a:t>
            </a:r>
            <a:r>
              <a:rPr lang="pl-PL" spc="300"/>
              <a:t>: Modeling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Content Placeholder 2">
            <a:extLst>
              <a:ext uri="{FF2B5EF4-FFF2-40B4-BE49-F238E27FC236}">
                <a16:creationId xmlns:a16="http://schemas.microsoft.com/office/drawing/2014/main" id="{800ECB63-6E1C-F414-4888-4D204045B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pl-PL" sz="2400">
                <a:latin typeface="+mj-lt"/>
              </a:rPr>
              <a:t>Data </a:t>
            </a:r>
            <a:r>
              <a:rPr lang="pl-PL" sz="2400" err="1">
                <a:latin typeface="+mj-lt"/>
              </a:rPr>
              <a:t>augmentation</a:t>
            </a:r>
            <a:r>
              <a:rPr lang="pl-PL" sz="2400">
                <a:latin typeface="+mj-lt"/>
              </a:rPr>
              <a:t> </a:t>
            </a:r>
            <a:r>
              <a:rPr lang="pl-PL" sz="2400" err="1">
                <a:latin typeface="+mj-lt"/>
              </a:rPr>
              <a:t>techniques</a:t>
            </a:r>
            <a:endParaRPr lang="pl-PL" sz="2400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Random crop around bounding boxes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Expand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Horizontal</a:t>
            </a:r>
            <a:r>
              <a:rPr lang="pl-PL">
                <a:latin typeface="+mj-lt"/>
              </a:rPr>
              <a:t> </a:t>
            </a:r>
            <a:r>
              <a:rPr lang="pl-PL" err="1">
                <a:latin typeface="+mj-lt"/>
              </a:rPr>
              <a:t>flip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Normalization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Resize</a:t>
            </a:r>
            <a:endParaRPr lang="pl-PL">
              <a:latin typeface="+mj-lt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pl-PL">
              <a:latin typeface="+mj-lt"/>
            </a:endParaRPr>
          </a:p>
        </p:txBody>
      </p:sp>
      <p:sp>
        <p:nvSpPr>
          <p:cNvPr id="185" name="Content Placeholder 3">
            <a:extLst>
              <a:ext uri="{FF2B5EF4-FFF2-40B4-BE49-F238E27FC236}">
                <a16:creationId xmlns:a16="http://schemas.microsoft.com/office/drawing/2014/main" id="{ADDD46E2-6BD9-DED0-34AC-33EEAA766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16589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pl-PL" sz="2400">
                <a:latin typeface="+mj-lt"/>
              </a:rPr>
              <a:t>Model </a:t>
            </a:r>
            <a:r>
              <a:rPr lang="pl-PL" sz="2400" err="1">
                <a:latin typeface="+mj-lt"/>
              </a:rPr>
              <a:t>algorithms</a:t>
            </a:r>
            <a:endParaRPr lang="pl-PL" sz="2400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YOLOv5</a:t>
            </a:r>
            <a:r>
              <a:rPr lang="pl-PL">
                <a:latin typeface="+mj-lt"/>
              </a:rPr>
              <a:t> https://arxiv.org/abs/1506.02640</a:t>
            </a: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Faster RCNN ResNet FPN</a:t>
            </a:r>
            <a:r>
              <a:rPr lang="pl-PL">
                <a:latin typeface="+mj-lt"/>
              </a:rPr>
              <a:t> https://arxiv.org/abs/1506.01497</a:t>
            </a: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 err="1">
                <a:latin typeface="+mj-lt"/>
              </a:rPr>
              <a:t>RetinaNet</a:t>
            </a:r>
            <a:r>
              <a:rPr lang="en-US">
                <a:latin typeface="+mj-lt"/>
              </a:rPr>
              <a:t> ResNet FPN</a:t>
            </a:r>
            <a:r>
              <a:rPr lang="pl-PL">
                <a:latin typeface="+mj-lt"/>
              </a:rPr>
              <a:t> https://arxiv.org/abs/1708.02002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1286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</a:t>
            </a:r>
            <a:r>
              <a:rPr lang="pl-PL"/>
              <a:t>2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spc="300"/>
              <a:t>Object </a:t>
            </a:r>
            <a:r>
              <a:rPr lang="pl-PL" spc="300" err="1"/>
              <a:t>Detection</a:t>
            </a:r>
            <a:r>
              <a:rPr lang="pl-PL" spc="300"/>
              <a:t>: Modeling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Content Placeholder 2">
            <a:extLst>
              <a:ext uri="{FF2B5EF4-FFF2-40B4-BE49-F238E27FC236}">
                <a16:creationId xmlns:a16="http://schemas.microsoft.com/office/drawing/2014/main" id="{800ECB63-6E1C-F414-4888-4D204045B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2" cy="457107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pl-PL" sz="2400" err="1">
                <a:latin typeface="+mj-lt"/>
              </a:rPr>
              <a:t>Selected</a:t>
            </a:r>
            <a:r>
              <a:rPr lang="pl-PL" sz="2400">
                <a:latin typeface="+mj-lt"/>
              </a:rPr>
              <a:t> </a:t>
            </a:r>
            <a:r>
              <a:rPr lang="pl-PL" sz="2400" err="1">
                <a:latin typeface="+mj-lt"/>
              </a:rPr>
              <a:t>hiperparameters</a:t>
            </a:r>
            <a:endParaRPr lang="pl-PL" sz="2400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number_of_epochs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learning_rate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training_batch_size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optimizer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momentum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Nesterov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layers_to_freeze</a:t>
            </a:r>
            <a:endParaRPr lang="pl-PL">
              <a:latin typeface="+mj-lt"/>
            </a:endParaRPr>
          </a:p>
        </p:txBody>
      </p:sp>
      <p:sp>
        <p:nvSpPr>
          <p:cNvPr id="185" name="Content Placeholder 3">
            <a:extLst>
              <a:ext uri="{FF2B5EF4-FFF2-40B4-BE49-F238E27FC236}">
                <a16:creationId xmlns:a16="http://schemas.microsoft.com/office/drawing/2014/main" id="{ADDD46E2-6BD9-DED0-34AC-33EEAA766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16589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pl-PL" sz="2400" err="1">
                <a:latin typeface="+mj-lt"/>
              </a:rPr>
              <a:t>Sampling</a:t>
            </a:r>
            <a:r>
              <a:rPr lang="pl-PL" sz="2400">
                <a:latin typeface="+mj-lt"/>
              </a:rPr>
              <a:t> </a:t>
            </a:r>
            <a:r>
              <a:rPr lang="pl-PL" sz="2400" err="1">
                <a:latin typeface="+mj-lt"/>
              </a:rPr>
              <a:t>methods</a:t>
            </a:r>
            <a:endParaRPr lang="pl-PL" sz="2400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Currently only random sampling supports conditional hyperparameter spaces</a:t>
            </a:r>
            <a:endParaRPr lang="pl-PL">
              <a:latin typeface="+mj-lt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Early termination policies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Bandit policy</a:t>
            </a: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Median stopping policy</a:t>
            </a: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Truncation selection policy</a:t>
            </a:r>
          </a:p>
        </p:txBody>
      </p:sp>
    </p:spTree>
    <p:extLst>
      <p:ext uri="{BB962C8B-B14F-4D97-AF65-F5344CB8AC3E}">
        <p14:creationId xmlns:p14="http://schemas.microsoft.com/office/powerpoint/2010/main" val="3341549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</a:t>
            </a:r>
            <a:r>
              <a:rPr lang="pl-PL"/>
              <a:t>2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spc="300"/>
              <a:t>Object </a:t>
            </a:r>
            <a:r>
              <a:rPr lang="pl-PL" spc="300" err="1"/>
              <a:t>Detection</a:t>
            </a:r>
            <a:r>
              <a:rPr lang="pl-PL" spc="300"/>
              <a:t>: Model </a:t>
            </a:r>
            <a:r>
              <a:rPr lang="pl-PL" spc="300" err="1"/>
              <a:t>evaluation</a:t>
            </a:r>
            <a:endParaRPr lang="pl-PL" spc="3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Content Placeholder 2">
            <a:extLst>
              <a:ext uri="{FF2B5EF4-FFF2-40B4-BE49-F238E27FC236}">
                <a16:creationId xmlns:a16="http://schemas.microsoft.com/office/drawing/2014/main" id="{800ECB63-6E1C-F414-4888-4D204045B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2" cy="457107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pl-PL" sz="2400" err="1">
                <a:latin typeface="+mj-lt"/>
              </a:rPr>
              <a:t>mean</a:t>
            </a:r>
            <a:r>
              <a:rPr lang="pl-PL" sz="2400">
                <a:latin typeface="+mj-lt"/>
              </a:rPr>
              <a:t> </a:t>
            </a:r>
            <a:r>
              <a:rPr lang="pl-PL" sz="2400" err="1">
                <a:latin typeface="+mj-lt"/>
              </a:rPr>
              <a:t>Average</a:t>
            </a:r>
            <a:r>
              <a:rPr lang="pl-PL" sz="2400">
                <a:latin typeface="+mj-lt"/>
              </a:rPr>
              <a:t> Precision (</a:t>
            </a:r>
            <a:r>
              <a:rPr lang="pl-PL" sz="2400" err="1">
                <a:latin typeface="+mj-lt"/>
              </a:rPr>
              <a:t>mAP</a:t>
            </a:r>
            <a:r>
              <a:rPr lang="pl-PL" sz="2400">
                <a:latin typeface="+mj-lt"/>
              </a:rPr>
              <a:t>)</a:t>
            </a:r>
            <a:endParaRPr lang="pl-PL">
              <a:latin typeface="+mj-lt"/>
            </a:endParaRPr>
          </a:p>
        </p:txBody>
      </p:sp>
      <p:sp>
        <p:nvSpPr>
          <p:cNvPr id="185" name="Content Placeholder 3">
            <a:extLst>
              <a:ext uri="{FF2B5EF4-FFF2-40B4-BE49-F238E27FC236}">
                <a16:creationId xmlns:a16="http://schemas.microsoft.com/office/drawing/2014/main" id="{ADDD46E2-6BD9-DED0-34AC-33EEAA766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16589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>
                <a:latin typeface="+mj-lt"/>
              </a:rPr>
              <a:t>The general definition for the Average Precision (AP) is finding the area under the precision-recall curve</a:t>
            </a:r>
            <a:endParaRPr lang="pl-PL" sz="2400">
              <a:latin typeface="+mj-lt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err="1">
                <a:latin typeface="+mj-lt"/>
              </a:rPr>
              <a:t>mAP</a:t>
            </a:r>
            <a:r>
              <a:rPr lang="en-US">
                <a:latin typeface="+mj-lt"/>
              </a:rPr>
              <a:t> is the average of AP</a:t>
            </a:r>
            <a:endParaRPr lang="pl-PL">
              <a:latin typeface="+mj-lt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err="1">
                <a:latin typeface="+mj-lt"/>
              </a:rPr>
              <a:t>mAP</a:t>
            </a:r>
            <a:r>
              <a:rPr lang="en-US">
                <a:latin typeface="+mj-lt"/>
              </a:rPr>
              <a:t> score is calculated by taking the mean AP over all classes and/or overall </a:t>
            </a:r>
            <a:r>
              <a:rPr lang="en-US" err="1">
                <a:latin typeface="+mj-lt"/>
              </a:rPr>
              <a:t>IoU</a:t>
            </a:r>
            <a:r>
              <a:rPr lang="en-US">
                <a:latin typeface="+mj-lt"/>
              </a:rPr>
              <a:t> thresholds, depending on different detection challenges that exist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A7E0A5-E2F0-7A7C-7035-C2B66ACFC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3" y="2404863"/>
            <a:ext cx="5680144" cy="319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350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1C1C-B7BF-4F25-B944-3E580E0E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3089276"/>
            <a:ext cx="10650764" cy="1500187"/>
          </a:xfrm>
        </p:spPr>
        <p:txBody>
          <a:bodyPr anchor="ctr">
            <a:normAutofit/>
          </a:bodyPr>
          <a:lstStyle/>
          <a:p>
            <a:r>
              <a:rPr lang="en-US" sz="4800" spc="30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in medicine, or how to properly run an ML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594EE-13B1-4192-B3BD-2C8D42B55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SQLDay</a:t>
            </a:r>
            <a:r>
              <a:rPr lang="en-US"/>
              <a:t> 202</a:t>
            </a:r>
            <a:r>
              <a:rPr lang="pl-PL"/>
              <a:t>2</a:t>
            </a:r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BAD6B7-3F70-452E-98A3-4E4C9A74B810}"/>
              </a:ext>
            </a:extLst>
          </p:cNvPr>
          <p:cNvCxnSpPr/>
          <p:nvPr/>
        </p:nvCxnSpPr>
        <p:spPr>
          <a:xfrm>
            <a:off x="1006764" y="4589463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042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</a:t>
            </a:r>
            <a:r>
              <a:rPr lang="pl-PL"/>
              <a:t>2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spc="300" err="1"/>
              <a:t>Instance</a:t>
            </a:r>
            <a:r>
              <a:rPr lang="pl-PL" spc="300"/>
              <a:t> </a:t>
            </a:r>
            <a:r>
              <a:rPr lang="pl-PL" spc="300" err="1"/>
              <a:t>segmentation</a:t>
            </a:r>
            <a:r>
              <a:rPr lang="pl-PL" spc="300"/>
              <a:t>: </a:t>
            </a:r>
            <a:r>
              <a:rPr lang="pl-PL" spc="300" err="1"/>
              <a:t>Dataset</a:t>
            </a:r>
            <a:endParaRPr lang="pl-PL" spc="3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Content Placeholder 2">
            <a:extLst>
              <a:ext uri="{FF2B5EF4-FFF2-40B4-BE49-F238E27FC236}">
                <a16:creationId xmlns:a16="http://schemas.microsoft.com/office/drawing/2014/main" id="{800ECB63-6E1C-F414-4888-4D204045B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endParaRPr lang="pl-PL">
              <a:latin typeface="+mj-lt"/>
            </a:endParaRPr>
          </a:p>
        </p:txBody>
      </p:sp>
      <p:sp>
        <p:nvSpPr>
          <p:cNvPr id="185" name="Content Placeholder 3">
            <a:extLst>
              <a:ext uri="{FF2B5EF4-FFF2-40B4-BE49-F238E27FC236}">
                <a16:creationId xmlns:a16="http://schemas.microsoft.com/office/drawing/2014/main" id="{ADDD46E2-6BD9-DED0-34AC-33EEAA766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608389" cy="453072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sz="1800">
                <a:latin typeface="+mj-lt"/>
              </a:rPr>
              <a:t>{"</a:t>
            </a:r>
            <a:r>
              <a:rPr lang="en-US" sz="1800" err="1">
                <a:latin typeface="+mj-lt"/>
              </a:rPr>
              <a:t>image_url</a:t>
            </a:r>
            <a:r>
              <a:rPr lang="en-US" sz="1800">
                <a:latin typeface="+mj-lt"/>
              </a:rPr>
              <a:t>": "</a:t>
            </a:r>
            <a:r>
              <a:rPr lang="en-US" sz="1800" err="1">
                <a:latin typeface="+mj-lt"/>
              </a:rPr>
              <a:t>AmlDatastore</a:t>
            </a:r>
            <a:r>
              <a:rPr lang="en-US" sz="1800">
                <a:latin typeface="+mj-lt"/>
              </a:rPr>
              <a:t>://</a:t>
            </a:r>
            <a:r>
              <a:rPr lang="en-US" sz="1800" err="1">
                <a:latin typeface="+mj-lt"/>
              </a:rPr>
              <a:t>workspaceblobstore</a:t>
            </a:r>
            <a:r>
              <a:rPr lang="en-US" sz="1800">
                <a:latin typeface="+mj-lt"/>
              </a:rPr>
              <a:t>/</a:t>
            </a:r>
            <a:r>
              <a:rPr lang="en-US" sz="1800" err="1">
                <a:latin typeface="+mj-lt"/>
              </a:rPr>
              <a:t>livecell</a:t>
            </a:r>
            <a:r>
              <a:rPr lang="en-US" sz="1800">
                <a:latin typeface="+mj-lt"/>
              </a:rPr>
              <a:t>/</a:t>
            </a:r>
            <a:r>
              <a:rPr lang="en-US" sz="1800" err="1">
                <a:latin typeface="+mj-lt"/>
              </a:rPr>
              <a:t>livecell_train_val_images</a:t>
            </a:r>
            <a:r>
              <a:rPr lang="en-US" sz="1800">
                <a:latin typeface="+mj-lt"/>
              </a:rPr>
              <a:t>/BV2_Phase_B4_2_00d12h00m_1.tif", </a:t>
            </a:r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sz="1800">
                <a:latin typeface="+mj-lt"/>
              </a:rPr>
              <a:t>"</a:t>
            </a:r>
            <a:r>
              <a:rPr lang="en-US" sz="1800" err="1">
                <a:latin typeface="+mj-lt"/>
              </a:rPr>
              <a:t>image_details</a:t>
            </a:r>
            <a:r>
              <a:rPr lang="en-US" sz="1800">
                <a:latin typeface="+mj-lt"/>
              </a:rPr>
              <a:t>": {"format": "</a:t>
            </a:r>
            <a:r>
              <a:rPr lang="en-US" sz="1800" err="1">
                <a:latin typeface="+mj-lt"/>
              </a:rPr>
              <a:t>tif</a:t>
            </a:r>
            <a:r>
              <a:rPr lang="en-US" sz="1800">
                <a:latin typeface="+mj-lt"/>
              </a:rPr>
              <a:t>", "width": 704, "height": 520}, </a:t>
            </a:r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sz="1800">
                <a:latin typeface="+mj-lt"/>
              </a:rPr>
              <a:t>"label": [{"label": "BV2", "</a:t>
            </a:r>
            <a:r>
              <a:rPr lang="en-US" sz="1800" err="1">
                <a:latin typeface="+mj-lt"/>
              </a:rPr>
              <a:t>isCrowd</a:t>
            </a:r>
            <a:r>
              <a:rPr lang="en-US" sz="1800">
                <a:latin typeface="+mj-lt"/>
              </a:rPr>
              <a:t>": 0, "polygon": [[0.9999147727272728, 0.8382499999999999, 1.0, 0.8112115384615385, 0.9944318181818183, 0.8100769230769231, 0.9890198863636364, 0.81175, 0.98578125, 0.8155576923076923, 0.9833522727272727, 0.8224615384615385, 0.9842471590909091, 0.8287884615384616, 0.9856676136363636, 0.83425, 0.98953125, 0.8389615384615384, 0.9949289772727272, 0.8429230769230769]]}, …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9CADEEC-453E-F3F9-1624-8246A0652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11" y="1816821"/>
            <a:ext cx="4943432" cy="456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34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</a:t>
            </a:r>
            <a:r>
              <a:rPr lang="pl-PL"/>
              <a:t>2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spc="300" err="1"/>
              <a:t>Instance</a:t>
            </a:r>
            <a:r>
              <a:rPr lang="pl-PL" spc="300"/>
              <a:t> </a:t>
            </a:r>
            <a:r>
              <a:rPr lang="pl-PL" spc="300" err="1"/>
              <a:t>segmentation</a:t>
            </a:r>
            <a:r>
              <a:rPr lang="pl-PL" spc="300"/>
              <a:t>: Modeling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Content Placeholder 2">
            <a:extLst>
              <a:ext uri="{FF2B5EF4-FFF2-40B4-BE49-F238E27FC236}">
                <a16:creationId xmlns:a16="http://schemas.microsoft.com/office/drawing/2014/main" id="{800ECB63-6E1C-F414-4888-4D204045B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pl-PL" sz="2400">
                <a:latin typeface="+mj-lt"/>
              </a:rPr>
              <a:t>Data </a:t>
            </a:r>
            <a:r>
              <a:rPr lang="pl-PL" sz="2400" err="1">
                <a:latin typeface="+mj-lt"/>
              </a:rPr>
              <a:t>augmentation</a:t>
            </a:r>
            <a:r>
              <a:rPr lang="pl-PL" sz="2400">
                <a:latin typeface="+mj-lt"/>
              </a:rPr>
              <a:t> </a:t>
            </a:r>
            <a:r>
              <a:rPr lang="pl-PL" sz="2400" err="1">
                <a:latin typeface="+mj-lt"/>
              </a:rPr>
              <a:t>techniques</a:t>
            </a:r>
            <a:endParaRPr lang="pl-PL" sz="2400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Random crop around bounding boxes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Expand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Horizontal</a:t>
            </a:r>
            <a:r>
              <a:rPr lang="pl-PL">
                <a:latin typeface="+mj-lt"/>
              </a:rPr>
              <a:t> </a:t>
            </a:r>
            <a:r>
              <a:rPr lang="pl-PL" err="1">
                <a:latin typeface="+mj-lt"/>
              </a:rPr>
              <a:t>flip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Normalization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Resize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endParaRPr lang="pl-PL">
              <a:latin typeface="+mj-lt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pl-PL">
              <a:latin typeface="+mj-lt"/>
            </a:endParaRPr>
          </a:p>
        </p:txBody>
      </p:sp>
      <p:sp>
        <p:nvSpPr>
          <p:cNvPr id="185" name="Content Placeholder 3">
            <a:extLst>
              <a:ext uri="{FF2B5EF4-FFF2-40B4-BE49-F238E27FC236}">
                <a16:creationId xmlns:a16="http://schemas.microsoft.com/office/drawing/2014/main" id="{ADDD46E2-6BD9-DED0-34AC-33EEAA766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16589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pl-PL" sz="2400">
                <a:latin typeface="+mj-lt"/>
              </a:rPr>
              <a:t>Model </a:t>
            </a:r>
            <a:r>
              <a:rPr lang="pl-PL" sz="2400" err="1">
                <a:latin typeface="+mj-lt"/>
              </a:rPr>
              <a:t>algorithms</a:t>
            </a:r>
            <a:endParaRPr lang="pl-PL" sz="2400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 err="1">
                <a:latin typeface="+mj-lt"/>
              </a:rPr>
              <a:t>MaskRCNN</a:t>
            </a:r>
            <a:r>
              <a:rPr lang="en-US">
                <a:latin typeface="+mj-lt"/>
              </a:rPr>
              <a:t> ResNet FPN</a:t>
            </a:r>
            <a:r>
              <a:rPr lang="pl-PL">
                <a:latin typeface="+mj-lt"/>
              </a:rPr>
              <a:t> https://arxiv.org/abs/1703.06870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7330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</a:t>
            </a:r>
            <a:r>
              <a:rPr lang="pl-PL"/>
              <a:t>2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spc="300" err="1"/>
              <a:t>Instance</a:t>
            </a:r>
            <a:r>
              <a:rPr lang="pl-PL" spc="300"/>
              <a:t> </a:t>
            </a:r>
            <a:r>
              <a:rPr lang="pl-PL" spc="300" err="1"/>
              <a:t>segmentation</a:t>
            </a:r>
            <a:r>
              <a:rPr lang="pl-PL" spc="300"/>
              <a:t>: Modeling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Content Placeholder 2">
            <a:extLst>
              <a:ext uri="{FF2B5EF4-FFF2-40B4-BE49-F238E27FC236}">
                <a16:creationId xmlns:a16="http://schemas.microsoft.com/office/drawing/2014/main" id="{800ECB63-6E1C-F414-4888-4D204045B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2" cy="457107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pl-PL" sz="2400" err="1">
                <a:latin typeface="+mj-lt"/>
              </a:rPr>
              <a:t>Selected</a:t>
            </a:r>
            <a:r>
              <a:rPr lang="pl-PL" sz="2400">
                <a:latin typeface="+mj-lt"/>
              </a:rPr>
              <a:t> </a:t>
            </a:r>
            <a:r>
              <a:rPr lang="pl-PL" sz="2400" err="1">
                <a:latin typeface="+mj-lt"/>
              </a:rPr>
              <a:t>hiperparameters</a:t>
            </a:r>
            <a:endParaRPr lang="pl-PL" sz="2400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number_of_epochs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learning_rate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validation_iou_threshold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box_detections_per_img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l-PL" err="1">
                <a:latin typeface="+mj-lt"/>
              </a:rPr>
              <a:t>min_size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endParaRPr lang="pl-PL">
              <a:latin typeface="+mj-lt"/>
            </a:endParaRPr>
          </a:p>
        </p:txBody>
      </p:sp>
      <p:sp>
        <p:nvSpPr>
          <p:cNvPr id="185" name="Content Placeholder 3">
            <a:extLst>
              <a:ext uri="{FF2B5EF4-FFF2-40B4-BE49-F238E27FC236}">
                <a16:creationId xmlns:a16="http://schemas.microsoft.com/office/drawing/2014/main" id="{ADDD46E2-6BD9-DED0-34AC-33EEAA766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16589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pl-PL" sz="2400" err="1">
                <a:latin typeface="+mj-lt"/>
              </a:rPr>
              <a:t>Sampling</a:t>
            </a:r>
            <a:r>
              <a:rPr lang="pl-PL" sz="2400">
                <a:latin typeface="+mj-lt"/>
              </a:rPr>
              <a:t> </a:t>
            </a:r>
            <a:r>
              <a:rPr lang="pl-PL" sz="2400" err="1">
                <a:latin typeface="+mj-lt"/>
              </a:rPr>
              <a:t>methods</a:t>
            </a:r>
            <a:endParaRPr lang="pl-PL" sz="2400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Currently only random sampling supports conditional hyperparameter spaces</a:t>
            </a:r>
            <a:endParaRPr lang="pl-PL">
              <a:latin typeface="+mj-lt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Early termination policies</a:t>
            </a:r>
            <a:endParaRPr lang="pl-PL">
              <a:latin typeface="+mj-lt"/>
            </a:endParaRP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Bandit policy</a:t>
            </a: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Median stopping policy</a:t>
            </a: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+mj-lt"/>
              </a:rPr>
              <a:t>Truncation selection policy</a:t>
            </a:r>
          </a:p>
        </p:txBody>
      </p:sp>
    </p:spTree>
    <p:extLst>
      <p:ext uri="{BB962C8B-B14F-4D97-AF65-F5344CB8AC3E}">
        <p14:creationId xmlns:p14="http://schemas.microsoft.com/office/powerpoint/2010/main" val="1319002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</a:t>
            </a:r>
            <a:r>
              <a:rPr lang="pl-PL"/>
              <a:t>2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78" y="363869"/>
            <a:ext cx="10515600" cy="1325563"/>
          </a:xfrm>
        </p:spPr>
        <p:txBody>
          <a:bodyPr/>
          <a:lstStyle/>
          <a:p>
            <a:pPr algn="ctr"/>
            <a:r>
              <a:rPr lang="pl-PL" spc="300" err="1"/>
              <a:t>Instance</a:t>
            </a:r>
            <a:r>
              <a:rPr lang="pl-PL" spc="300"/>
              <a:t> </a:t>
            </a:r>
            <a:r>
              <a:rPr lang="pl-PL" spc="300" err="1"/>
              <a:t>segmentation</a:t>
            </a:r>
            <a:r>
              <a:rPr lang="pl-PL" spc="300"/>
              <a:t>: </a:t>
            </a:r>
            <a:br>
              <a:rPr lang="pl-PL" spc="300"/>
            </a:br>
            <a:r>
              <a:rPr lang="pl-PL" spc="300"/>
              <a:t>Model </a:t>
            </a:r>
            <a:r>
              <a:rPr lang="pl-PL" spc="300" err="1"/>
              <a:t>evaluation</a:t>
            </a:r>
            <a:endParaRPr lang="pl-PL" spc="3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Content Placeholder 2">
            <a:extLst>
              <a:ext uri="{FF2B5EF4-FFF2-40B4-BE49-F238E27FC236}">
                <a16:creationId xmlns:a16="http://schemas.microsoft.com/office/drawing/2014/main" id="{800ECB63-6E1C-F414-4888-4D204045B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2" cy="457107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pl-PL" sz="2400" err="1">
                <a:latin typeface="+mj-lt"/>
              </a:rPr>
              <a:t>mean</a:t>
            </a:r>
            <a:r>
              <a:rPr lang="pl-PL" sz="2400">
                <a:latin typeface="+mj-lt"/>
              </a:rPr>
              <a:t> </a:t>
            </a:r>
            <a:r>
              <a:rPr lang="pl-PL" sz="2400" err="1">
                <a:latin typeface="+mj-lt"/>
              </a:rPr>
              <a:t>Average</a:t>
            </a:r>
            <a:r>
              <a:rPr lang="pl-PL" sz="2400">
                <a:latin typeface="+mj-lt"/>
              </a:rPr>
              <a:t> Precision (</a:t>
            </a:r>
            <a:r>
              <a:rPr lang="pl-PL" sz="2400" err="1">
                <a:latin typeface="+mj-lt"/>
              </a:rPr>
              <a:t>mAP</a:t>
            </a:r>
            <a:r>
              <a:rPr lang="pl-PL" sz="2400">
                <a:latin typeface="+mj-lt"/>
              </a:rPr>
              <a:t>)</a:t>
            </a:r>
            <a:endParaRPr lang="pl-PL">
              <a:latin typeface="+mj-lt"/>
            </a:endParaRPr>
          </a:p>
        </p:txBody>
      </p:sp>
      <p:sp>
        <p:nvSpPr>
          <p:cNvPr id="185" name="Content Placeholder 3">
            <a:extLst>
              <a:ext uri="{FF2B5EF4-FFF2-40B4-BE49-F238E27FC236}">
                <a16:creationId xmlns:a16="http://schemas.microsoft.com/office/drawing/2014/main" id="{ADDD46E2-6BD9-DED0-34AC-33EEAA766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16589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>
                <a:latin typeface="+mj-lt"/>
              </a:rPr>
              <a:t>The general definition for the Average Precision (AP) is finding the area under the precision-recall curve</a:t>
            </a:r>
            <a:endParaRPr lang="pl-PL" sz="2400">
              <a:latin typeface="+mj-lt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err="1">
                <a:latin typeface="+mj-lt"/>
              </a:rPr>
              <a:t>mAP</a:t>
            </a:r>
            <a:r>
              <a:rPr lang="en-US">
                <a:latin typeface="+mj-lt"/>
              </a:rPr>
              <a:t> is the average of AP</a:t>
            </a:r>
            <a:endParaRPr lang="pl-PL">
              <a:latin typeface="+mj-lt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err="1">
                <a:latin typeface="+mj-lt"/>
              </a:rPr>
              <a:t>mAP</a:t>
            </a:r>
            <a:r>
              <a:rPr lang="en-US">
                <a:latin typeface="+mj-lt"/>
              </a:rPr>
              <a:t> score is calculated by taking the mean AP over all classes and/or overall </a:t>
            </a:r>
            <a:r>
              <a:rPr lang="en-US" err="1">
                <a:latin typeface="+mj-lt"/>
              </a:rPr>
              <a:t>IoU</a:t>
            </a:r>
            <a:r>
              <a:rPr lang="en-US">
                <a:latin typeface="+mj-lt"/>
              </a:rPr>
              <a:t> thresholds, depending on different detection challenges that exist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A7E0A5-E2F0-7A7C-7035-C2B66ACFC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3" y="2404863"/>
            <a:ext cx="5680144" cy="319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719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35FEE-CDB8-4B2A-8C27-DF337C5B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26" y="678798"/>
            <a:ext cx="10515600" cy="1241444"/>
          </a:xfrm>
        </p:spPr>
        <p:txBody>
          <a:bodyPr/>
          <a:lstStyle/>
          <a:p>
            <a:r>
              <a:rPr lang="pl-PL" dirty="0" err="1">
                <a:cs typeface="Calibri Light"/>
              </a:rPr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BFC19-642C-46C0-8599-428A8D1F0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585" y="2202610"/>
            <a:ext cx="10515600" cy="38085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+ application for many problems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+ ease of use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+ automatically generated metrics and charts</a:t>
            </a:r>
            <a:endParaRPr lang="en-US" dirty="0"/>
          </a:p>
          <a:p>
            <a:pPr algn="just">
              <a:lnSpc>
                <a:spcPct val="150000"/>
              </a:lnSpc>
            </a:pPr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- </a:t>
            </a:r>
            <a:r>
              <a:rPr lang="en-US" dirty="0">
                <a:ea typeface="+mn-lt"/>
                <a:cs typeface="+mn-lt"/>
              </a:rPr>
              <a:t>requires specifically prepared data</a:t>
            </a:r>
          </a:p>
          <a:p>
            <a:r>
              <a:rPr lang="en-US" dirty="0">
                <a:ea typeface="+mn-lt"/>
                <a:cs typeface="+mn-lt"/>
              </a:rPr>
              <a:t>- no data augmentation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A871B-AA4F-46BE-9425-C5B550CF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SQLDay</a:t>
            </a:r>
            <a:r>
              <a:rPr lang="en-US"/>
              <a:t> 202</a:t>
            </a:r>
            <a:r>
              <a:rPr lang="pl-PL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983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/>
          <p:cNvPicPr>
            <a:picLocks noChangeAspect="1"/>
          </p:cNvPicPr>
          <p:nvPr/>
        </p:nvPicPr>
        <p:blipFill rotWithShape="1">
          <a:blip r:embed="rId2"/>
          <a:srcRect t="29292" b="21714"/>
          <a:stretch/>
        </p:blipFill>
        <p:spPr>
          <a:xfrm>
            <a:off x="295914" y="180974"/>
            <a:ext cx="11676309" cy="92392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80" y="1228725"/>
            <a:ext cx="10969326" cy="5629275"/>
          </a:xfrm>
          <a:prstGeom prst="rect">
            <a:avLst/>
          </a:prstGeom>
        </p:spPr>
      </p:pic>
      <p:grpSp>
        <p:nvGrpSpPr>
          <p:cNvPr id="2" name="Grupa 1"/>
          <p:cNvGrpSpPr/>
          <p:nvPr/>
        </p:nvGrpSpPr>
        <p:grpSpPr>
          <a:xfrm>
            <a:off x="295914" y="172953"/>
            <a:ext cx="11676309" cy="6677026"/>
            <a:chOff x="295914" y="172953"/>
            <a:chExt cx="11676309" cy="6677026"/>
          </a:xfrm>
        </p:grpSpPr>
        <p:pic>
          <p:nvPicPr>
            <p:cNvPr id="4" name="Obraz 3"/>
            <p:cNvPicPr>
              <a:picLocks noChangeAspect="1"/>
            </p:cNvPicPr>
            <p:nvPr/>
          </p:nvPicPr>
          <p:blipFill rotWithShape="1">
            <a:blip r:embed="rId2"/>
            <a:srcRect t="29292" b="21714"/>
            <a:stretch/>
          </p:blipFill>
          <p:spPr>
            <a:xfrm>
              <a:off x="295914" y="172953"/>
              <a:ext cx="11676309" cy="923925"/>
            </a:xfrm>
            <a:prstGeom prst="rect">
              <a:avLst/>
            </a:prstGeom>
          </p:spPr>
        </p:pic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80" y="1220704"/>
              <a:ext cx="10969326" cy="5629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123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A871B-AA4F-46BE-9425-C5B550CF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SQLDay</a:t>
            </a:r>
            <a:r>
              <a:rPr lang="en-US"/>
              <a:t> 202</a:t>
            </a:r>
            <a:r>
              <a:rPr lang="pl-PL"/>
              <a:t>2</a:t>
            </a:r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59374A6-DE43-8482-17D1-A18202C2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457" y="709856"/>
            <a:ext cx="7770349" cy="1155805"/>
          </a:xfrm>
        </p:spPr>
        <p:txBody>
          <a:bodyPr>
            <a:normAutofit/>
          </a:bodyPr>
          <a:lstStyle/>
          <a:p>
            <a:pPr algn="ctr"/>
            <a:r>
              <a:rPr lang="pl-PL"/>
              <a:t>Ada Pałka-</a:t>
            </a:r>
            <a:r>
              <a:rPr lang="pl-PL" err="1"/>
              <a:t>Muskietorz</a:t>
            </a:r>
            <a:endParaRPr lang="en-US" err="1"/>
          </a:p>
        </p:txBody>
      </p:sp>
      <p:pic>
        <p:nvPicPr>
          <p:cNvPr id="3" name="Obraz 4" descr="Obraz zawierający tekst, siedzi, osoba&#10;&#10;Opis wygenerowany automatycznie">
            <a:extLst>
              <a:ext uri="{FF2B5EF4-FFF2-40B4-BE49-F238E27FC236}">
                <a16:creationId xmlns:a16="http://schemas.microsoft.com/office/drawing/2014/main" id="{0BAE71AC-295D-021B-73F8-2CF4D0FB8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019300"/>
            <a:ext cx="3670300" cy="3657600"/>
          </a:xfrm>
          <a:prstGeom prst="rect">
            <a:avLst/>
          </a:prstGeom>
        </p:spPr>
      </p:pic>
      <p:pic>
        <p:nvPicPr>
          <p:cNvPr id="5" name="Obraz 5" descr="Obraz zawierający tekst&#10;&#10;Opis wygenerowany automatycznie">
            <a:extLst>
              <a:ext uri="{FF2B5EF4-FFF2-40B4-BE49-F238E27FC236}">
                <a16:creationId xmlns:a16="http://schemas.microsoft.com/office/drawing/2014/main" id="{4F608875-5A16-A70D-59D0-021F3BA40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767" y="2260600"/>
            <a:ext cx="2579465" cy="4114800"/>
          </a:xfrm>
          <a:prstGeom prst="rect">
            <a:avLst/>
          </a:prstGeom>
        </p:spPr>
      </p:pic>
      <p:pic>
        <p:nvPicPr>
          <p:cNvPr id="2" name="Obraz 5">
            <a:extLst>
              <a:ext uri="{FF2B5EF4-FFF2-40B4-BE49-F238E27FC236}">
                <a16:creationId xmlns:a16="http://schemas.microsoft.com/office/drawing/2014/main" id="{C7BA6D1A-3861-E032-3E4A-CEA6A0CC8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00" y="24765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6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A871B-AA4F-46BE-9425-C5B550CF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SQLDay</a:t>
            </a:r>
            <a:r>
              <a:rPr lang="en-US"/>
              <a:t> 202</a:t>
            </a:r>
            <a:r>
              <a:rPr lang="pl-PL"/>
              <a:t>2</a:t>
            </a:r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59374A6-DE43-8482-17D1-A18202C2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457" y="709856"/>
            <a:ext cx="7770349" cy="1155805"/>
          </a:xfrm>
        </p:spPr>
        <p:txBody>
          <a:bodyPr>
            <a:normAutofit/>
          </a:bodyPr>
          <a:lstStyle/>
          <a:p>
            <a:pPr algn="ctr"/>
            <a:r>
              <a:rPr lang="pl-PL"/>
              <a:t>Marcin Szeliga</a:t>
            </a:r>
            <a:endParaRPr lang="en-US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F02B91AF-F90E-7FB0-273F-08CA0B1CA41A}"/>
              </a:ext>
            </a:extLst>
          </p:cNvPr>
          <p:cNvGrpSpPr/>
          <p:nvPr/>
        </p:nvGrpSpPr>
        <p:grpSpPr>
          <a:xfrm>
            <a:off x="830366" y="1936013"/>
            <a:ext cx="10267939" cy="1155804"/>
            <a:chOff x="530883" y="4038328"/>
            <a:chExt cx="4696980" cy="577313"/>
          </a:xfrm>
        </p:grpSpPr>
        <p:pic>
          <p:nvPicPr>
            <p:cNvPr id="11" name="Obraz 10">
              <a:extLst>
                <a:ext uri="{FF2B5EF4-FFF2-40B4-BE49-F238E27FC236}">
                  <a16:creationId xmlns:a16="http://schemas.microsoft.com/office/drawing/2014/main" id="{E0CE57FC-D278-3683-FFF8-5DF04F76C5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0883" y="4038328"/>
              <a:ext cx="1389763" cy="560717"/>
            </a:xfrm>
            <a:prstGeom prst="rect">
              <a:avLst/>
            </a:prstGeom>
          </p:spPr>
        </p:pic>
        <p:pic>
          <p:nvPicPr>
            <p:cNvPr id="12" name="Obraz 11">
              <a:extLst>
                <a:ext uri="{FF2B5EF4-FFF2-40B4-BE49-F238E27FC236}">
                  <a16:creationId xmlns:a16="http://schemas.microsoft.com/office/drawing/2014/main" id="{4BBF9318-D555-FF02-D9C7-1C830A3B17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286" y="4038328"/>
              <a:ext cx="577313" cy="577313"/>
            </a:xfrm>
            <a:prstGeom prst="rect">
              <a:avLst/>
            </a:prstGeom>
          </p:spPr>
        </p:pic>
        <p:pic>
          <p:nvPicPr>
            <p:cNvPr id="13" name="Obraz 12">
              <a:extLst>
                <a:ext uri="{FF2B5EF4-FFF2-40B4-BE49-F238E27FC236}">
                  <a16:creationId xmlns:a16="http://schemas.microsoft.com/office/drawing/2014/main" id="{C34ECAA6-D9A7-19CD-287B-4E5FC0E15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239" y="4038328"/>
              <a:ext cx="577313" cy="577313"/>
            </a:xfrm>
            <a:prstGeom prst="rect">
              <a:avLst/>
            </a:prstGeom>
          </p:spPr>
        </p:pic>
        <p:pic>
          <p:nvPicPr>
            <p:cNvPr id="14" name="Obraz 13">
              <a:extLst>
                <a:ext uri="{FF2B5EF4-FFF2-40B4-BE49-F238E27FC236}">
                  <a16:creationId xmlns:a16="http://schemas.microsoft.com/office/drawing/2014/main" id="{EECA6A7D-BBAE-C92D-2DF5-89D3E4625C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6192" y="4038328"/>
              <a:ext cx="577313" cy="577313"/>
            </a:xfrm>
            <a:prstGeom prst="rect">
              <a:avLst/>
            </a:prstGeom>
          </p:spPr>
        </p:pic>
        <p:pic>
          <p:nvPicPr>
            <p:cNvPr id="15" name="Obraz 14">
              <a:extLst>
                <a:ext uri="{FF2B5EF4-FFF2-40B4-BE49-F238E27FC236}">
                  <a16:creationId xmlns:a16="http://schemas.microsoft.com/office/drawing/2014/main" id="{ACF8D520-0B86-DE4C-B513-E719BE9899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146" y="4038328"/>
              <a:ext cx="560717" cy="560717"/>
            </a:xfrm>
            <a:prstGeom prst="rect">
              <a:avLst/>
            </a:prstGeom>
          </p:spPr>
        </p:pic>
      </p:grpSp>
      <p:pic>
        <p:nvPicPr>
          <p:cNvPr id="16" name="Obraz 15">
            <a:extLst>
              <a:ext uri="{FF2B5EF4-FFF2-40B4-BE49-F238E27FC236}">
                <a16:creationId xmlns:a16="http://schemas.microsoft.com/office/drawing/2014/main" id="{E80C3092-254B-FDD4-634C-E2B6F4BB77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82" y="3487808"/>
            <a:ext cx="1379026" cy="1260631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8C4750A0-14F7-CEA3-AEE7-113F7E5F93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639" y="3487808"/>
            <a:ext cx="1379026" cy="1260631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50FFD6B7-E34D-8AAC-F0E5-A58813FA74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680" y="3487808"/>
            <a:ext cx="1379026" cy="1260631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0C2CA7A3-D0DE-B212-18BE-FB7751C30E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1" y="3487808"/>
            <a:ext cx="1379026" cy="1260631"/>
          </a:xfrm>
          <a:prstGeom prst="rect">
            <a:avLst/>
          </a:prstGeom>
        </p:spPr>
      </p:pic>
      <p:grpSp>
        <p:nvGrpSpPr>
          <p:cNvPr id="20" name="Grupa 19">
            <a:extLst>
              <a:ext uri="{FF2B5EF4-FFF2-40B4-BE49-F238E27FC236}">
                <a16:creationId xmlns:a16="http://schemas.microsoft.com/office/drawing/2014/main" id="{605AF920-5BF0-D095-9E1C-4BE954C6C8B6}"/>
              </a:ext>
            </a:extLst>
          </p:cNvPr>
          <p:cNvGrpSpPr/>
          <p:nvPr/>
        </p:nvGrpSpPr>
        <p:grpSpPr>
          <a:xfrm>
            <a:off x="718541" y="5144429"/>
            <a:ext cx="10487277" cy="1208475"/>
            <a:chOff x="907162" y="5524098"/>
            <a:chExt cx="10514709" cy="1257167"/>
          </a:xfrm>
        </p:grpSpPr>
        <p:pic>
          <p:nvPicPr>
            <p:cNvPr id="21" name="Obraz 20">
              <a:extLst>
                <a:ext uri="{FF2B5EF4-FFF2-40B4-BE49-F238E27FC236}">
                  <a16:creationId xmlns:a16="http://schemas.microsoft.com/office/drawing/2014/main" id="{254E674C-8BDB-CC44-1AE6-BD63AE6B5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7162" y="5524099"/>
              <a:ext cx="948647" cy="1228019"/>
            </a:xfrm>
            <a:prstGeom prst="rect">
              <a:avLst/>
            </a:prstGeom>
          </p:spPr>
        </p:pic>
        <p:pic>
          <p:nvPicPr>
            <p:cNvPr id="22" name="Obraz 21">
              <a:extLst>
                <a:ext uri="{FF2B5EF4-FFF2-40B4-BE49-F238E27FC236}">
                  <a16:creationId xmlns:a16="http://schemas.microsoft.com/office/drawing/2014/main" id="{C2DE2942-28B5-DC96-E667-554ECA6F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67487" y="5524098"/>
              <a:ext cx="908117" cy="1228019"/>
            </a:xfrm>
            <a:prstGeom prst="rect">
              <a:avLst/>
            </a:prstGeom>
          </p:spPr>
        </p:pic>
        <p:pic>
          <p:nvPicPr>
            <p:cNvPr id="23" name="Obraz 22">
              <a:extLst>
                <a:ext uri="{FF2B5EF4-FFF2-40B4-BE49-F238E27FC236}">
                  <a16:creationId xmlns:a16="http://schemas.microsoft.com/office/drawing/2014/main" id="{BCA7A4DF-F89B-B271-C85E-922D4F3A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87282" y="5524098"/>
              <a:ext cx="940692" cy="1228019"/>
            </a:xfrm>
            <a:prstGeom prst="rect">
              <a:avLst/>
            </a:prstGeom>
          </p:spPr>
        </p:pic>
        <p:pic>
          <p:nvPicPr>
            <p:cNvPr id="24" name="Obraz 23">
              <a:extLst>
                <a:ext uri="{FF2B5EF4-FFF2-40B4-BE49-F238E27FC236}">
                  <a16:creationId xmlns:a16="http://schemas.microsoft.com/office/drawing/2014/main" id="{B4A0F93A-5102-0067-668B-39661F136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652" y="5524098"/>
              <a:ext cx="859086" cy="1228019"/>
            </a:xfrm>
            <a:prstGeom prst="rect">
              <a:avLst/>
            </a:prstGeom>
          </p:spPr>
        </p:pic>
        <p:pic>
          <p:nvPicPr>
            <p:cNvPr id="25" name="Obraz 24">
              <a:extLst>
                <a:ext uri="{FF2B5EF4-FFF2-40B4-BE49-F238E27FC236}">
                  <a16:creationId xmlns:a16="http://schemas.microsoft.com/office/drawing/2014/main" id="{5D032B74-14B0-FBF7-F877-330AB0572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10416" y="5528310"/>
              <a:ext cx="940692" cy="1252955"/>
            </a:xfrm>
            <a:prstGeom prst="rect">
              <a:avLst/>
            </a:prstGeom>
          </p:spPr>
        </p:pic>
        <p:pic>
          <p:nvPicPr>
            <p:cNvPr id="26" name="Obraz 25">
              <a:extLst>
                <a:ext uri="{FF2B5EF4-FFF2-40B4-BE49-F238E27FC236}">
                  <a16:creationId xmlns:a16="http://schemas.microsoft.com/office/drawing/2014/main" id="{A3278F81-1615-018D-D5DE-47CFD45AA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2785" y="5524098"/>
              <a:ext cx="859086" cy="1228019"/>
            </a:xfrm>
            <a:prstGeom prst="rect">
              <a:avLst/>
            </a:prstGeom>
          </p:spPr>
        </p:pic>
      </p:grpSp>
      <p:pic>
        <p:nvPicPr>
          <p:cNvPr id="27" name="Obraz 26">
            <a:extLst>
              <a:ext uri="{FF2B5EF4-FFF2-40B4-BE49-F238E27FC236}">
                <a16:creationId xmlns:a16="http://schemas.microsoft.com/office/drawing/2014/main" id="{FFE802D4-4177-BC37-B197-7583B31F9E0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08623" y="3487808"/>
            <a:ext cx="1311426" cy="131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37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spc="300"/>
              <a:t>AGENDA</a:t>
            </a:r>
            <a:endParaRPr lang="en-US" spc="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F17-3B13-442D-BD64-8C6373D5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>
                <a:latin typeface="+mj-lt"/>
              </a:rPr>
              <a:t>Data Science </a:t>
            </a:r>
            <a:r>
              <a:rPr lang="pl-PL" err="1">
                <a:latin typeface="+mj-lt"/>
              </a:rPr>
              <a:t>Lifecycle</a:t>
            </a:r>
            <a:endParaRPr lang="pl-PL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pl-PL">
                <a:latin typeface="+mj-lt"/>
              </a:rPr>
              <a:t>Environment</a:t>
            </a:r>
          </a:p>
          <a:p>
            <a:pPr>
              <a:lnSpc>
                <a:spcPct val="150000"/>
              </a:lnSpc>
            </a:pPr>
            <a:r>
              <a:rPr lang="pl-PL">
                <a:latin typeface="+mj-lt"/>
              </a:rPr>
              <a:t>Transfer Learning</a:t>
            </a:r>
          </a:p>
          <a:p>
            <a:pPr>
              <a:lnSpc>
                <a:spcPct val="150000"/>
              </a:lnSpc>
            </a:pPr>
            <a:r>
              <a:rPr lang="pl-PL" err="1">
                <a:latin typeface="+mj-lt"/>
              </a:rPr>
              <a:t>Automated</a:t>
            </a:r>
            <a:r>
              <a:rPr lang="pl-PL">
                <a:latin typeface="+mj-lt"/>
              </a:rPr>
              <a:t> Machine Learning</a:t>
            </a:r>
            <a:endParaRPr lang="en-US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SQLDay</a:t>
            </a:r>
            <a:r>
              <a:rPr lang="en-US"/>
              <a:t> </a:t>
            </a:r>
            <a:r>
              <a:rPr lang="pl-PL"/>
              <a:t>2022</a:t>
            </a: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02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>
                <a:solidFill>
                  <a:schemeClr val="tx1"/>
                </a:solidFill>
              </a:rPr>
              <a:t>Data Science </a:t>
            </a:r>
            <a:r>
              <a:rPr lang="pl-PL" noProof="0" err="1">
                <a:solidFill>
                  <a:schemeClr val="tx1"/>
                </a:solidFill>
              </a:rPr>
              <a:t>Lifecycle</a:t>
            </a:r>
            <a:endParaRPr lang="en-US" spc="3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SQLDay</a:t>
            </a:r>
            <a:r>
              <a:rPr lang="en-US"/>
              <a:t> 202</a:t>
            </a:r>
            <a:r>
              <a:rPr lang="pl-PL"/>
              <a:t>2</a:t>
            </a: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ED3087E1-2AA0-058E-5FDA-B7098305D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39"/>
          <a:stretch/>
        </p:blipFill>
        <p:spPr>
          <a:xfrm>
            <a:off x="2302202" y="1449466"/>
            <a:ext cx="7428162" cy="5156911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89A50550-9AED-020A-D704-F43B59F7E7C3}"/>
              </a:ext>
            </a:extLst>
          </p:cNvPr>
          <p:cNvSpPr txBox="1"/>
          <p:nvPr/>
        </p:nvSpPr>
        <p:spPr>
          <a:xfrm>
            <a:off x="2198863" y="6585647"/>
            <a:ext cx="101065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err="1"/>
              <a:t>source</a:t>
            </a:r>
            <a:r>
              <a:rPr lang="pl-PL" sz="1600"/>
              <a:t> https://docs.microsoft.com/en-us/azure/architecture/data-science-process/overview</a:t>
            </a:r>
          </a:p>
        </p:txBody>
      </p:sp>
    </p:spTree>
    <p:extLst>
      <p:ext uri="{BB962C8B-B14F-4D97-AF65-F5344CB8AC3E}">
        <p14:creationId xmlns:p14="http://schemas.microsoft.com/office/powerpoint/2010/main" val="585557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>
                <a:solidFill>
                  <a:schemeClr val="tx1"/>
                </a:solidFill>
              </a:rPr>
              <a:t>Environment</a:t>
            </a:r>
            <a:endParaRPr lang="en-US" spc="3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SQLDay</a:t>
            </a:r>
            <a:r>
              <a:rPr lang="en-US"/>
              <a:t> 202</a:t>
            </a:r>
            <a:r>
              <a:rPr lang="pl-PL"/>
              <a:t>2</a:t>
            </a: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ytuł 1">
            <a:extLst>
              <a:ext uri="{FF2B5EF4-FFF2-40B4-BE49-F238E27FC236}">
                <a16:creationId xmlns:a16="http://schemas.microsoft.com/office/drawing/2014/main" id="{2A18352B-8B4C-3559-C0BC-822B7CC1DC30}"/>
              </a:ext>
            </a:extLst>
          </p:cNvPr>
          <p:cNvSpPr txBox="1">
            <a:spLocks/>
          </p:cNvSpPr>
          <p:nvPr/>
        </p:nvSpPr>
        <p:spPr>
          <a:xfrm>
            <a:off x="461001" y="1502762"/>
            <a:ext cx="11479559" cy="1058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ea typeface="+mn-ea"/>
                <a:cs typeface="Segoe UI Semibold" panose="020B0702040204020203" pitchFamily="34" charset="0"/>
              </a:rPr>
              <a:t>Azure Machine Learning</a:t>
            </a:r>
            <a:r>
              <a:rPr lang="pl-PL" sz="3600">
                <a:ea typeface="+mn-ea"/>
                <a:cs typeface="Segoe UI Semibold" panose="020B0702040204020203" pitchFamily="34" charset="0"/>
              </a:rPr>
              <a:t> Service</a:t>
            </a:r>
            <a:endParaRPr lang="en-US"/>
          </a:p>
        </p:txBody>
      </p:sp>
      <p:pic>
        <p:nvPicPr>
          <p:cNvPr id="9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DEADC1D5-62F2-7F04-5FA3-73C227DD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1749" y="2839012"/>
            <a:ext cx="1262888" cy="12628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31668DED-A926-8E34-3655-6467F18BEC48}"/>
              </a:ext>
            </a:extLst>
          </p:cNvPr>
          <p:cNvSpPr txBox="1"/>
          <p:nvPr/>
        </p:nvSpPr>
        <p:spPr>
          <a:xfrm>
            <a:off x="2707054" y="3134722"/>
            <a:ext cx="24607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>
                <a:solidFill>
                  <a:srgbClr val="0070C0"/>
                </a:solidFill>
                <a:latin typeface="+mj-lt"/>
                <a:cs typeface="Segoe UI Semilight" panose="020B0402040204020203" pitchFamily="34" charset="0"/>
              </a:rPr>
              <a:t>Set of Azure Cloud Services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E8828913-43A1-3CD4-36AB-CF4A7B8DF34A}"/>
              </a:ext>
            </a:extLst>
          </p:cNvPr>
          <p:cNvSpPr txBox="1"/>
          <p:nvPr/>
        </p:nvSpPr>
        <p:spPr>
          <a:xfrm>
            <a:off x="7188264" y="3158933"/>
            <a:ext cx="21058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>
                <a:solidFill>
                  <a:srgbClr val="0070C0"/>
                </a:solidFill>
                <a:latin typeface="+mj-lt"/>
                <a:cs typeface="Segoe UI Semilight" panose="020B0402040204020203" pitchFamily="34" charset="0"/>
              </a:rPr>
              <a:t>Python</a:t>
            </a:r>
            <a:r>
              <a:rPr lang="pl-PL" sz="2400" b="1">
                <a:solidFill>
                  <a:srgbClr val="0070C0"/>
                </a:solidFill>
                <a:latin typeface="+mj-lt"/>
                <a:cs typeface="Segoe UI Semilight" panose="020B0402040204020203" pitchFamily="34" charset="0"/>
              </a:rPr>
              <a:t> &amp; R</a:t>
            </a:r>
            <a:r>
              <a:rPr lang="en-US" sz="2400" b="1">
                <a:solidFill>
                  <a:srgbClr val="0070C0"/>
                </a:solidFill>
                <a:latin typeface="+mj-lt"/>
                <a:cs typeface="Segoe UI Semilight" panose="020B0402040204020203" pitchFamily="34" charset="0"/>
              </a:rPr>
              <a:t> </a:t>
            </a:r>
            <a:br>
              <a:rPr lang="en-US" sz="2400" b="1">
                <a:solidFill>
                  <a:srgbClr val="0070C0"/>
                </a:solidFill>
                <a:latin typeface="+mj-lt"/>
                <a:cs typeface="Segoe UI Semilight" panose="020B0402040204020203" pitchFamily="34" charset="0"/>
              </a:rPr>
            </a:br>
            <a:r>
              <a:rPr lang="en-US" sz="2400" b="1">
                <a:solidFill>
                  <a:srgbClr val="0070C0"/>
                </a:solidFill>
                <a:latin typeface="+mj-lt"/>
                <a:cs typeface="Segoe UI Semilight" panose="020B0402040204020203" pitchFamily="34" charset="0"/>
              </a:rPr>
              <a:t>SDK</a:t>
            </a:r>
          </a:p>
        </p:txBody>
      </p:sp>
      <p:grpSp>
        <p:nvGrpSpPr>
          <p:cNvPr id="13" name="Group 17">
            <a:extLst>
              <a:ext uri="{FF2B5EF4-FFF2-40B4-BE49-F238E27FC236}">
                <a16:creationId xmlns:a16="http://schemas.microsoft.com/office/drawing/2014/main" id="{4EBE2E3A-B197-9FA0-44B1-D69F72026271}"/>
              </a:ext>
            </a:extLst>
          </p:cNvPr>
          <p:cNvGrpSpPr/>
          <p:nvPr/>
        </p:nvGrpSpPr>
        <p:grpSpPr>
          <a:xfrm>
            <a:off x="3125740" y="5753575"/>
            <a:ext cx="6532427" cy="1016817"/>
            <a:chOff x="4152559" y="4043525"/>
            <a:chExt cx="6532427" cy="1016817"/>
          </a:xfrm>
        </p:grpSpPr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61362AB6-0C51-2066-6FB0-15DD553FCF18}"/>
                </a:ext>
              </a:extLst>
            </p:cNvPr>
            <p:cNvSpPr txBox="1"/>
            <p:nvPr/>
          </p:nvSpPr>
          <p:spPr>
            <a:xfrm>
              <a:off x="4152559" y="4043525"/>
              <a:ext cx="2441570" cy="924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31775" indent="-231775">
                <a:spcAft>
                  <a:spcPts val="300"/>
                </a:spcAft>
                <a:buClr>
                  <a:schemeClr val="tx2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Prepare Data</a:t>
              </a:r>
            </a:p>
            <a:p>
              <a:pPr marL="231775" indent="-231775">
                <a:spcAft>
                  <a:spcPts val="300"/>
                </a:spcAft>
                <a:buClr>
                  <a:schemeClr val="tx2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Build Models</a:t>
              </a:r>
            </a:p>
            <a:p>
              <a:pPr marL="231775" indent="-231775">
                <a:spcAft>
                  <a:spcPts val="300"/>
                </a:spcAft>
                <a:buClr>
                  <a:schemeClr val="tx2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Train Models</a:t>
              </a: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627C7766-F85D-35CE-2858-479B043D9EC0}"/>
                </a:ext>
              </a:extLst>
            </p:cNvPr>
            <p:cNvSpPr/>
            <p:nvPr/>
          </p:nvSpPr>
          <p:spPr>
            <a:xfrm>
              <a:off x="8108079" y="4043525"/>
              <a:ext cx="2576907" cy="1016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1775" indent="-231775">
                <a:spcAft>
                  <a:spcPts val="300"/>
                </a:spcAft>
                <a:buClr>
                  <a:schemeClr val="tx2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Manage Models</a:t>
              </a:r>
            </a:p>
            <a:p>
              <a:pPr marL="231775" indent="-231775">
                <a:spcAft>
                  <a:spcPts val="300"/>
                </a:spcAft>
                <a:buClr>
                  <a:schemeClr val="tx2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Track Experiments</a:t>
              </a:r>
            </a:p>
            <a:p>
              <a:pPr marL="231775" indent="-231775">
                <a:spcAft>
                  <a:spcPts val="300"/>
                </a:spcAft>
                <a:buClr>
                  <a:schemeClr val="tx2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Deploy Models</a:t>
              </a:r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EB9BCF2D-6F2E-15A0-729A-9A3138598CC7}"/>
              </a:ext>
            </a:extLst>
          </p:cNvPr>
          <p:cNvSpPr txBox="1"/>
          <p:nvPr/>
        </p:nvSpPr>
        <p:spPr>
          <a:xfrm>
            <a:off x="5272219" y="4810849"/>
            <a:ext cx="180846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+mj-lt"/>
                <a:cs typeface="Segoe UI Semilight" panose="020B0402040204020203" pitchFamily="34" charset="0"/>
              </a:rPr>
              <a:t>That enables you to: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8DDD128-3258-69B8-2DD3-3C788CB41BEC}"/>
              </a:ext>
            </a:extLst>
          </p:cNvPr>
          <p:cNvCxnSpPr>
            <a:cxnSpLocks/>
          </p:cNvCxnSpPr>
          <p:nvPr/>
        </p:nvCxnSpPr>
        <p:spPr>
          <a:xfrm>
            <a:off x="1745439" y="4426961"/>
            <a:ext cx="8579795" cy="0"/>
          </a:xfrm>
          <a:prstGeom prst="line">
            <a:avLst/>
          </a:prstGeom>
          <a:solidFill>
            <a:schemeClr val="accent5"/>
          </a:solidFill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4184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SQLDay</a:t>
            </a:r>
            <a:r>
              <a:rPr lang="en-US"/>
              <a:t> 202</a:t>
            </a:r>
            <a:r>
              <a:rPr lang="pl-PL"/>
              <a:t>1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9704"/>
          </a:xfrm>
        </p:spPr>
        <p:txBody>
          <a:bodyPr/>
          <a:lstStyle/>
          <a:p>
            <a:pPr algn="ctr"/>
            <a:r>
              <a:rPr lang="pl-PL" spc="300"/>
              <a:t>Transfer Learning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71E20C-A9B8-ED9F-3380-5E5EF437B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59" y="1304830"/>
            <a:ext cx="9231968" cy="528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60A1EE51-6083-4BA5-686F-97CE2D25DAD1}"/>
              </a:ext>
            </a:extLst>
          </p:cNvPr>
          <p:cNvSpPr txBox="1"/>
          <p:nvPr/>
        </p:nvSpPr>
        <p:spPr>
          <a:xfrm>
            <a:off x="1414163" y="6552198"/>
            <a:ext cx="101065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err="1"/>
              <a:t>source</a:t>
            </a:r>
            <a:r>
              <a:rPr lang="pl-PL" sz="1600"/>
              <a:t> https://dev.to/amananandrai/pretrained-models-for-transfer-learning-in-keras-for-computer-vision-5eei</a:t>
            </a:r>
          </a:p>
        </p:txBody>
      </p:sp>
    </p:spTree>
    <p:extLst>
      <p:ext uri="{BB962C8B-B14F-4D97-AF65-F5344CB8AC3E}">
        <p14:creationId xmlns:p14="http://schemas.microsoft.com/office/powerpoint/2010/main" val="828418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606-9FFB-48FC-B9A9-C3BBEFFC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</a:t>
            </a:r>
            <a:r>
              <a:rPr lang="pl-PL"/>
              <a:t>2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1DB9FC-BE47-4118-AA01-0567E55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spc="300" err="1"/>
              <a:t>Automated</a:t>
            </a:r>
            <a:r>
              <a:rPr lang="pl-PL" spc="300"/>
              <a:t> Machine Learning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D78FF-48F0-435C-831D-F259E3BEB83E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B93AEBDA-639B-D3BB-433F-1072FFF847EE}"/>
              </a:ext>
            </a:extLst>
          </p:cNvPr>
          <p:cNvSpPr/>
          <p:nvPr/>
        </p:nvSpPr>
        <p:spPr bwMode="auto">
          <a:xfrm>
            <a:off x="735664" y="2780160"/>
            <a:ext cx="1775837" cy="210461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Condition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Regulations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34D3F98-4AFF-D68C-A094-BB567D5B5153}"/>
              </a:ext>
            </a:extLst>
          </p:cNvPr>
          <p:cNvSpPr/>
          <p:nvPr/>
        </p:nvSpPr>
        <p:spPr bwMode="auto">
          <a:xfrm>
            <a:off x="5577485" y="2780160"/>
            <a:ext cx="1371623" cy="17506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1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2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3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4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7CCAAC50-4A56-E5EA-609F-8A15FCED16C2}"/>
              </a:ext>
            </a:extLst>
          </p:cNvPr>
          <p:cNvSpPr/>
          <p:nvPr/>
        </p:nvSpPr>
        <p:spPr bwMode="auto">
          <a:xfrm>
            <a:off x="3084758" y="2780160"/>
            <a:ext cx="2281555" cy="210461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Gradient Boosted  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Nearest Neighbors 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SVM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Bayesian Regression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LGBM 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32AE4FC9-2CAD-19A4-697E-3959FA3EC44F}"/>
              </a:ext>
            </a:extLst>
          </p:cNvPr>
          <p:cNvSpPr/>
          <p:nvPr/>
        </p:nvSpPr>
        <p:spPr bwMode="auto">
          <a:xfrm>
            <a:off x="735665" y="2823706"/>
            <a:ext cx="1859543" cy="30622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54863" rIns="91438" bIns="5486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461"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3FCEF936-12A5-72E4-9201-5BF9688E3C1C}"/>
              </a:ext>
            </a:extLst>
          </p:cNvPr>
          <p:cNvSpPr/>
          <p:nvPr/>
        </p:nvSpPr>
        <p:spPr bwMode="auto">
          <a:xfrm>
            <a:off x="3084758" y="2802589"/>
            <a:ext cx="2084182" cy="34120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27432" rIns="91438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 Semibold"/>
                <a:cs typeface="Segoe UI Semibold" panose="020B0702040204020203" pitchFamily="34" charset="0"/>
              </a:rPr>
              <a:t>Gradient Boosted</a:t>
            </a: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137F3DD7-9AB5-CBDF-0B08-45FC4DE2206F}"/>
              </a:ext>
            </a:extLst>
          </p:cNvPr>
          <p:cNvSpPr/>
          <p:nvPr/>
        </p:nvSpPr>
        <p:spPr bwMode="auto">
          <a:xfrm>
            <a:off x="5577485" y="2780160"/>
            <a:ext cx="1669635" cy="17506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Criterion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Loss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Min Samples Split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Min Samples Leaf</a:t>
            </a:r>
          </a:p>
          <a:p>
            <a:pPr defTabSz="932461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Others</a:t>
            </a:r>
          </a:p>
        </p:txBody>
      </p:sp>
      <p:grpSp>
        <p:nvGrpSpPr>
          <p:cNvPr id="15" name="Group 13">
            <a:extLst>
              <a:ext uri="{FF2B5EF4-FFF2-40B4-BE49-F238E27FC236}">
                <a16:creationId xmlns:a16="http://schemas.microsoft.com/office/drawing/2014/main" id="{CB0AE943-2292-500F-9702-6BDB1B5C42CA}"/>
              </a:ext>
            </a:extLst>
          </p:cNvPr>
          <p:cNvGrpSpPr/>
          <p:nvPr/>
        </p:nvGrpSpPr>
        <p:grpSpPr>
          <a:xfrm>
            <a:off x="7295041" y="2893321"/>
            <a:ext cx="1450592" cy="147001"/>
            <a:chOff x="8120217" y="3558128"/>
            <a:chExt cx="1940664" cy="147003"/>
          </a:xfrm>
        </p:grpSpPr>
        <p:cxnSp>
          <p:nvCxnSpPr>
            <p:cNvPr id="16" name="Straight Connector 14">
              <a:extLst>
                <a:ext uri="{FF2B5EF4-FFF2-40B4-BE49-F238E27FC236}">
                  <a16:creationId xmlns:a16="http://schemas.microsoft.com/office/drawing/2014/main" id="{F1C1BC7B-DBC0-8D57-B72F-98FF8A0A7623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5">
              <a:extLst>
                <a:ext uri="{FF2B5EF4-FFF2-40B4-BE49-F238E27FC236}">
                  <a16:creationId xmlns:a16="http://schemas.microsoft.com/office/drawing/2014/main" id="{724678CB-EE02-1357-10CB-8F3284BB8825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6">
              <a:extLst>
                <a:ext uri="{FF2B5EF4-FFF2-40B4-BE49-F238E27FC236}">
                  <a16:creationId xmlns:a16="http://schemas.microsoft.com/office/drawing/2014/main" id="{F86943FB-19EC-6A31-4FB4-E97B78DF8590}"/>
                </a:ext>
              </a:extLst>
            </p:cNvPr>
            <p:cNvGrpSpPr/>
            <p:nvPr/>
          </p:nvGrpSpPr>
          <p:grpSpPr>
            <a:xfrm>
              <a:off x="8335846" y="3593256"/>
              <a:ext cx="1509402" cy="111875"/>
              <a:chOff x="8335846" y="3498555"/>
              <a:chExt cx="1509402" cy="206573"/>
            </a:xfrm>
          </p:grpSpPr>
          <p:cxnSp>
            <p:nvCxnSpPr>
              <p:cNvPr id="19" name="Straight Connector 17">
                <a:extLst>
                  <a:ext uri="{FF2B5EF4-FFF2-40B4-BE49-F238E27FC236}">
                    <a16:creationId xmlns:a16="http://schemas.microsoft.com/office/drawing/2014/main" id="{E14D3EA7-F2E9-AC1E-CEBD-0CB60EEBA2F6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8">
                <a:extLst>
                  <a:ext uri="{FF2B5EF4-FFF2-40B4-BE49-F238E27FC236}">
                    <a16:creationId xmlns:a16="http://schemas.microsoft.com/office/drawing/2014/main" id="{7C5A4053-536A-0D5C-34ED-38F33F8C30D3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19">
                <a:extLst>
                  <a:ext uri="{FF2B5EF4-FFF2-40B4-BE49-F238E27FC236}">
                    <a16:creationId xmlns:a16="http://schemas.microsoft.com/office/drawing/2014/main" id="{CA8BF15F-1F01-536C-67FC-316499F46F51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0">
                <a:extLst>
                  <a:ext uri="{FF2B5EF4-FFF2-40B4-BE49-F238E27FC236}">
                    <a16:creationId xmlns:a16="http://schemas.microsoft.com/office/drawing/2014/main" id="{65B93B19-3D16-26DC-0CC3-263A75509F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8555"/>
                <a:ext cx="0" cy="206573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1">
                <a:extLst>
                  <a:ext uri="{FF2B5EF4-FFF2-40B4-BE49-F238E27FC236}">
                    <a16:creationId xmlns:a16="http://schemas.microsoft.com/office/drawing/2014/main" id="{8F7BC42D-45CF-16F6-9835-6875324E102E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2">
                <a:extLst>
                  <a:ext uri="{FF2B5EF4-FFF2-40B4-BE49-F238E27FC236}">
                    <a16:creationId xmlns:a16="http://schemas.microsoft.com/office/drawing/2014/main" id="{30CDDECB-1C47-A845-6547-7A69242D2713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3">
                <a:extLst>
                  <a:ext uri="{FF2B5EF4-FFF2-40B4-BE49-F238E27FC236}">
                    <a16:creationId xmlns:a16="http://schemas.microsoft.com/office/drawing/2014/main" id="{60A576D0-3AD9-B52E-D946-D1E593C1816F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4">
                <a:extLst>
                  <a:ext uri="{FF2B5EF4-FFF2-40B4-BE49-F238E27FC236}">
                    <a16:creationId xmlns:a16="http://schemas.microsoft.com/office/drawing/2014/main" id="{FF302500-2D8D-5649-C68F-4C43BB917479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5">
            <a:extLst>
              <a:ext uri="{FF2B5EF4-FFF2-40B4-BE49-F238E27FC236}">
                <a16:creationId xmlns:a16="http://schemas.microsoft.com/office/drawing/2014/main" id="{245DD9AD-6EEC-094F-E072-BDDC8A465CA1}"/>
              </a:ext>
            </a:extLst>
          </p:cNvPr>
          <p:cNvGrpSpPr/>
          <p:nvPr/>
        </p:nvGrpSpPr>
        <p:grpSpPr>
          <a:xfrm>
            <a:off x="7295041" y="3241017"/>
            <a:ext cx="1450592" cy="146996"/>
            <a:chOff x="8120217" y="3558128"/>
            <a:chExt cx="1940664" cy="146999"/>
          </a:xfrm>
        </p:grpSpPr>
        <p:cxnSp>
          <p:nvCxnSpPr>
            <p:cNvPr id="28" name="Straight Connector 26">
              <a:extLst>
                <a:ext uri="{FF2B5EF4-FFF2-40B4-BE49-F238E27FC236}">
                  <a16:creationId xmlns:a16="http://schemas.microsoft.com/office/drawing/2014/main" id="{7F15FEB1-4F9B-A0EE-9218-2E452311B215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7">
              <a:extLst>
                <a:ext uri="{FF2B5EF4-FFF2-40B4-BE49-F238E27FC236}">
                  <a16:creationId xmlns:a16="http://schemas.microsoft.com/office/drawing/2014/main" id="{B58E926D-48B8-FE3F-A355-42B9A357C895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B96C51-BF4B-8CF4-7CB3-A2FAD1D5BD7C}"/>
                </a:ext>
              </a:extLst>
            </p:cNvPr>
            <p:cNvGrpSpPr/>
            <p:nvPr/>
          </p:nvGrpSpPr>
          <p:grpSpPr>
            <a:xfrm>
              <a:off x="8335846" y="3592140"/>
              <a:ext cx="1509402" cy="112986"/>
              <a:chOff x="8335846" y="3496504"/>
              <a:chExt cx="1509402" cy="20862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CE411FC-2329-BE1F-2EAC-2E723DA8B95C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AAA4CA1-5CF9-67A0-5ADE-A877F8B770D5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3">
                <a:extLst>
                  <a:ext uri="{FF2B5EF4-FFF2-40B4-BE49-F238E27FC236}">
                    <a16:creationId xmlns:a16="http://schemas.microsoft.com/office/drawing/2014/main" id="{384EFF25-E9D9-885B-EB11-5B69FF8E272E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4">
                <a:extLst>
                  <a:ext uri="{FF2B5EF4-FFF2-40B4-BE49-F238E27FC236}">
                    <a16:creationId xmlns:a16="http://schemas.microsoft.com/office/drawing/2014/main" id="{02240F8C-D07B-5218-13B5-D5A0B2DEAC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6504"/>
                <a:ext cx="0" cy="208625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5">
                <a:extLst>
                  <a:ext uri="{FF2B5EF4-FFF2-40B4-BE49-F238E27FC236}">
                    <a16:creationId xmlns:a16="http://schemas.microsoft.com/office/drawing/2014/main" id="{1067BBC2-A6D0-6FC8-E57D-1D41F9A16C58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6">
                <a:extLst>
                  <a:ext uri="{FF2B5EF4-FFF2-40B4-BE49-F238E27FC236}">
                    <a16:creationId xmlns:a16="http://schemas.microsoft.com/office/drawing/2014/main" id="{72A7F7F6-DD66-E8FA-DA0A-D25ECEEB65C8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7">
                <a:extLst>
                  <a:ext uri="{FF2B5EF4-FFF2-40B4-BE49-F238E27FC236}">
                    <a16:creationId xmlns:a16="http://schemas.microsoft.com/office/drawing/2014/main" id="{8831EDFC-79FF-B552-0D67-9FE9FA6249C1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8">
                <a:extLst>
                  <a:ext uri="{FF2B5EF4-FFF2-40B4-BE49-F238E27FC236}">
                    <a16:creationId xmlns:a16="http://schemas.microsoft.com/office/drawing/2014/main" id="{377EB93D-7CAF-8C9C-95D7-1AC83077723B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FC0ED93B-B62F-F65F-69DE-A57F74B611AA}"/>
              </a:ext>
            </a:extLst>
          </p:cNvPr>
          <p:cNvGrpSpPr/>
          <p:nvPr/>
        </p:nvGrpSpPr>
        <p:grpSpPr>
          <a:xfrm>
            <a:off x="7295041" y="3588710"/>
            <a:ext cx="1450592" cy="146997"/>
            <a:chOff x="8120217" y="3558128"/>
            <a:chExt cx="1940664" cy="147000"/>
          </a:xfrm>
        </p:grpSpPr>
        <p:cxnSp>
          <p:nvCxnSpPr>
            <p:cNvPr id="40" name="Straight Connector 40">
              <a:extLst>
                <a:ext uri="{FF2B5EF4-FFF2-40B4-BE49-F238E27FC236}">
                  <a16:creationId xmlns:a16="http://schemas.microsoft.com/office/drawing/2014/main" id="{BA77A790-1578-0C9A-4954-A42EEFCEA158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2">
              <a:extLst>
                <a:ext uri="{FF2B5EF4-FFF2-40B4-BE49-F238E27FC236}">
                  <a16:creationId xmlns:a16="http://schemas.microsoft.com/office/drawing/2014/main" id="{D166167D-1531-2238-D188-793F6E93BABF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3">
              <a:extLst>
                <a:ext uri="{FF2B5EF4-FFF2-40B4-BE49-F238E27FC236}">
                  <a16:creationId xmlns:a16="http://schemas.microsoft.com/office/drawing/2014/main" id="{562F5F70-7271-B5E9-6337-129E9F553A67}"/>
                </a:ext>
              </a:extLst>
            </p:cNvPr>
            <p:cNvGrpSpPr/>
            <p:nvPr/>
          </p:nvGrpSpPr>
          <p:grpSpPr>
            <a:xfrm>
              <a:off x="8335846" y="3593752"/>
              <a:ext cx="1509402" cy="111376"/>
              <a:chOff x="8335846" y="3499477"/>
              <a:chExt cx="1509402" cy="205652"/>
            </a:xfrm>
          </p:grpSpPr>
          <p:cxnSp>
            <p:nvCxnSpPr>
              <p:cNvPr id="43" name="Straight Connector 44">
                <a:extLst>
                  <a:ext uri="{FF2B5EF4-FFF2-40B4-BE49-F238E27FC236}">
                    <a16:creationId xmlns:a16="http://schemas.microsoft.com/office/drawing/2014/main" id="{275D2247-B7A0-1F1A-338A-EF7C8E7B883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BD4C234A-FCB5-8F50-0653-F20876E60C7E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6">
                <a:extLst>
                  <a:ext uri="{FF2B5EF4-FFF2-40B4-BE49-F238E27FC236}">
                    <a16:creationId xmlns:a16="http://schemas.microsoft.com/office/drawing/2014/main" id="{61469573-35F5-1A2E-621D-E10F781F183A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7">
                <a:extLst>
                  <a:ext uri="{FF2B5EF4-FFF2-40B4-BE49-F238E27FC236}">
                    <a16:creationId xmlns:a16="http://schemas.microsoft.com/office/drawing/2014/main" id="{AD5FDA5A-3FE3-6972-2E86-5B4AFF2B4C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9477"/>
                <a:ext cx="0" cy="205652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8">
                <a:extLst>
                  <a:ext uri="{FF2B5EF4-FFF2-40B4-BE49-F238E27FC236}">
                    <a16:creationId xmlns:a16="http://schemas.microsoft.com/office/drawing/2014/main" id="{EFB5B29C-0906-4C72-C29F-C62FD1529971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9">
                <a:extLst>
                  <a:ext uri="{FF2B5EF4-FFF2-40B4-BE49-F238E27FC236}">
                    <a16:creationId xmlns:a16="http://schemas.microsoft.com/office/drawing/2014/main" id="{78C0BC78-3F04-1201-1E6B-86D4C5018BA3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50">
                <a:extLst>
                  <a:ext uri="{FF2B5EF4-FFF2-40B4-BE49-F238E27FC236}">
                    <a16:creationId xmlns:a16="http://schemas.microsoft.com/office/drawing/2014/main" id="{89DF4E1B-E144-F80F-715C-3B1CBA1E3D54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51">
                <a:extLst>
                  <a:ext uri="{FF2B5EF4-FFF2-40B4-BE49-F238E27FC236}">
                    <a16:creationId xmlns:a16="http://schemas.microsoft.com/office/drawing/2014/main" id="{739AFCB0-C5F7-8FD6-A7AA-47BBF33F3F1C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Group 52">
            <a:extLst>
              <a:ext uri="{FF2B5EF4-FFF2-40B4-BE49-F238E27FC236}">
                <a16:creationId xmlns:a16="http://schemas.microsoft.com/office/drawing/2014/main" id="{F489FA85-EE20-1F9D-0EFA-74E63294A014}"/>
              </a:ext>
            </a:extLst>
          </p:cNvPr>
          <p:cNvGrpSpPr/>
          <p:nvPr/>
        </p:nvGrpSpPr>
        <p:grpSpPr>
          <a:xfrm>
            <a:off x="7295041" y="3936405"/>
            <a:ext cx="1450592" cy="146999"/>
            <a:chOff x="8120217" y="3558128"/>
            <a:chExt cx="1940664" cy="147002"/>
          </a:xfrm>
        </p:grpSpPr>
        <p:cxnSp>
          <p:nvCxnSpPr>
            <p:cNvPr id="52" name="Straight Connector 53">
              <a:extLst>
                <a:ext uri="{FF2B5EF4-FFF2-40B4-BE49-F238E27FC236}">
                  <a16:creationId xmlns:a16="http://schemas.microsoft.com/office/drawing/2014/main" id="{2567DCF2-2101-095F-CAF1-3646E413B0AE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4">
              <a:extLst>
                <a:ext uri="{FF2B5EF4-FFF2-40B4-BE49-F238E27FC236}">
                  <a16:creationId xmlns:a16="http://schemas.microsoft.com/office/drawing/2014/main" id="{24FA3315-4962-8F86-C136-74A4D5F401C1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5">
              <a:extLst>
                <a:ext uri="{FF2B5EF4-FFF2-40B4-BE49-F238E27FC236}">
                  <a16:creationId xmlns:a16="http://schemas.microsoft.com/office/drawing/2014/main" id="{805694FF-FBA3-FC05-16C2-374FA34B41A1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55" name="Straight Connector 56">
                <a:extLst>
                  <a:ext uri="{FF2B5EF4-FFF2-40B4-BE49-F238E27FC236}">
                    <a16:creationId xmlns:a16="http://schemas.microsoft.com/office/drawing/2014/main" id="{14694CA6-08BA-938A-C42F-9447CD1F0382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7">
                <a:extLst>
                  <a:ext uri="{FF2B5EF4-FFF2-40B4-BE49-F238E27FC236}">
                    <a16:creationId xmlns:a16="http://schemas.microsoft.com/office/drawing/2014/main" id="{8F4F6174-A07C-E251-7845-692859611B46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8">
                <a:extLst>
                  <a:ext uri="{FF2B5EF4-FFF2-40B4-BE49-F238E27FC236}">
                    <a16:creationId xmlns:a16="http://schemas.microsoft.com/office/drawing/2014/main" id="{0A47AE07-C5AB-D570-BBFC-44A5DD9A1AED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9">
                <a:extLst>
                  <a:ext uri="{FF2B5EF4-FFF2-40B4-BE49-F238E27FC236}">
                    <a16:creationId xmlns:a16="http://schemas.microsoft.com/office/drawing/2014/main" id="{A8BCDBAE-4110-9768-0D26-D6C29E8F72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60">
                <a:extLst>
                  <a:ext uri="{FF2B5EF4-FFF2-40B4-BE49-F238E27FC236}">
                    <a16:creationId xmlns:a16="http://schemas.microsoft.com/office/drawing/2014/main" id="{B21980AA-5754-FF94-9F01-97AE9CB3E133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61">
                <a:extLst>
                  <a:ext uri="{FF2B5EF4-FFF2-40B4-BE49-F238E27FC236}">
                    <a16:creationId xmlns:a16="http://schemas.microsoft.com/office/drawing/2014/main" id="{FC53DC2A-9B8F-BF7A-3DD7-7391465A8D61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2">
                <a:extLst>
                  <a:ext uri="{FF2B5EF4-FFF2-40B4-BE49-F238E27FC236}">
                    <a16:creationId xmlns:a16="http://schemas.microsoft.com/office/drawing/2014/main" id="{1DBBE894-B2A0-1216-5834-35F2C4F9E8DD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4">
                <a:extLst>
                  <a:ext uri="{FF2B5EF4-FFF2-40B4-BE49-F238E27FC236}">
                    <a16:creationId xmlns:a16="http://schemas.microsoft.com/office/drawing/2014/main" id="{8884A6DF-7A0E-F9E0-5A1A-0FF7813021BA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Isosceles Triangle 65">
            <a:extLst>
              <a:ext uri="{FF2B5EF4-FFF2-40B4-BE49-F238E27FC236}">
                <a16:creationId xmlns:a16="http://schemas.microsoft.com/office/drawing/2014/main" id="{B389698E-E13A-7444-4785-0B692F07997D}"/>
              </a:ext>
            </a:extLst>
          </p:cNvPr>
          <p:cNvSpPr/>
          <p:nvPr/>
        </p:nvSpPr>
        <p:spPr bwMode="auto">
          <a:xfrm>
            <a:off x="7227820" y="2948879"/>
            <a:ext cx="137158" cy="91438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78" tIns="146302" rIns="182878" bIns="1463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endParaRPr lang="en-US" sz="2400" err="1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Isosceles Triangle 66">
            <a:extLst>
              <a:ext uri="{FF2B5EF4-FFF2-40B4-BE49-F238E27FC236}">
                <a16:creationId xmlns:a16="http://schemas.microsoft.com/office/drawing/2014/main" id="{C8A20F64-6C30-DEA5-2812-CCB5228CEF0A}"/>
              </a:ext>
            </a:extLst>
          </p:cNvPr>
          <p:cNvSpPr/>
          <p:nvPr/>
        </p:nvSpPr>
        <p:spPr bwMode="auto">
          <a:xfrm>
            <a:off x="7227820" y="3296573"/>
            <a:ext cx="137158" cy="91438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78" tIns="146302" rIns="182878" bIns="1463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endParaRPr lang="en-US" sz="2400" err="1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Isosceles Triangle 67">
            <a:extLst>
              <a:ext uri="{FF2B5EF4-FFF2-40B4-BE49-F238E27FC236}">
                <a16:creationId xmlns:a16="http://schemas.microsoft.com/office/drawing/2014/main" id="{FBCAD3B4-07CD-D319-A1B2-FD27817C7EA0}"/>
              </a:ext>
            </a:extLst>
          </p:cNvPr>
          <p:cNvSpPr/>
          <p:nvPr/>
        </p:nvSpPr>
        <p:spPr bwMode="auto">
          <a:xfrm>
            <a:off x="7227820" y="3644268"/>
            <a:ext cx="137158" cy="91438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78" tIns="146302" rIns="182878" bIns="1463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endParaRPr lang="en-US" sz="2400" err="1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Isosceles Triangle 68">
            <a:extLst>
              <a:ext uri="{FF2B5EF4-FFF2-40B4-BE49-F238E27FC236}">
                <a16:creationId xmlns:a16="http://schemas.microsoft.com/office/drawing/2014/main" id="{DAA4BAA4-6C53-F330-FB25-3009B814D510}"/>
              </a:ext>
            </a:extLst>
          </p:cNvPr>
          <p:cNvSpPr/>
          <p:nvPr/>
        </p:nvSpPr>
        <p:spPr bwMode="auto">
          <a:xfrm>
            <a:off x="7227820" y="3991962"/>
            <a:ext cx="137158" cy="91438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78" tIns="146302" rIns="182878" bIns="1463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endParaRPr lang="en-US" sz="2400" err="1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Rectangle 72">
            <a:extLst>
              <a:ext uri="{FF2B5EF4-FFF2-40B4-BE49-F238E27FC236}">
                <a16:creationId xmlns:a16="http://schemas.microsoft.com/office/drawing/2014/main" id="{2AA4E98E-AA30-BB3F-EBA3-4A9DBDA70A9B}"/>
              </a:ext>
            </a:extLst>
          </p:cNvPr>
          <p:cNvSpPr/>
          <p:nvPr/>
        </p:nvSpPr>
        <p:spPr bwMode="auto">
          <a:xfrm>
            <a:off x="9571636" y="3743444"/>
            <a:ext cx="653228" cy="45898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r>
              <a:rPr lang="en-US" sz="1600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68" name="TextBox 73">
            <a:extLst>
              <a:ext uri="{FF2B5EF4-FFF2-40B4-BE49-F238E27FC236}">
                <a16:creationId xmlns:a16="http://schemas.microsoft.com/office/drawing/2014/main" id="{8B8951F9-FDB6-245D-91FA-0E3AAAE3D0AA}"/>
              </a:ext>
            </a:extLst>
          </p:cNvPr>
          <p:cNvSpPr txBox="1"/>
          <p:nvPr/>
        </p:nvSpPr>
        <p:spPr>
          <a:xfrm>
            <a:off x="9604890" y="4218329"/>
            <a:ext cx="586719" cy="24623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8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50">
                <a:latin typeface="Segoe UI"/>
              </a:rPr>
              <a:t>Model</a:t>
            </a:r>
          </a:p>
        </p:txBody>
      </p:sp>
      <p:sp>
        <p:nvSpPr>
          <p:cNvPr id="69" name="Diamond 3">
            <a:extLst>
              <a:ext uri="{FF2B5EF4-FFF2-40B4-BE49-F238E27FC236}">
                <a16:creationId xmlns:a16="http://schemas.microsoft.com/office/drawing/2014/main" id="{5218B67B-B0D3-657A-50BE-D84AE2E4F53F}"/>
              </a:ext>
            </a:extLst>
          </p:cNvPr>
          <p:cNvSpPr/>
          <p:nvPr/>
        </p:nvSpPr>
        <p:spPr bwMode="auto">
          <a:xfrm>
            <a:off x="8982475" y="2767659"/>
            <a:ext cx="323914" cy="2410553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78" tIns="146302" rIns="182878" bIns="1463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endParaRPr lang="en-US" sz="2400" err="1"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Group 99">
            <a:extLst>
              <a:ext uri="{FF2B5EF4-FFF2-40B4-BE49-F238E27FC236}">
                <a16:creationId xmlns:a16="http://schemas.microsoft.com/office/drawing/2014/main" id="{F95E114E-5864-7764-FEBE-9C207EBBBEF6}"/>
              </a:ext>
            </a:extLst>
          </p:cNvPr>
          <p:cNvGrpSpPr/>
          <p:nvPr/>
        </p:nvGrpSpPr>
        <p:grpSpPr>
          <a:xfrm>
            <a:off x="2469813" y="2268068"/>
            <a:ext cx="7677947" cy="341631"/>
            <a:chOff x="735582" y="2268043"/>
            <a:chExt cx="6963797" cy="344419"/>
          </a:xfrm>
        </p:grpSpPr>
        <p:sp>
          <p:nvSpPr>
            <p:cNvPr id="71" name="Rectangle 100">
              <a:extLst>
                <a:ext uri="{FF2B5EF4-FFF2-40B4-BE49-F238E27FC236}">
                  <a16:creationId xmlns:a16="http://schemas.microsoft.com/office/drawing/2014/main" id="{804E04DA-60D8-0142-2997-A45AAB9D9C88}"/>
                </a:ext>
              </a:extLst>
            </p:cNvPr>
            <p:cNvSpPr/>
            <p:nvPr/>
          </p:nvSpPr>
          <p:spPr bwMode="auto">
            <a:xfrm>
              <a:off x="2900060" y="2268043"/>
              <a:ext cx="2211940" cy="34441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38" tIns="45719" rIns="91438" bIns="45719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461">
                <a:lnSpc>
                  <a:spcPct val="90000"/>
                </a:lnSpc>
                <a:defRPr/>
              </a:pPr>
              <a:r>
                <a:rPr lang="en-US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Which algorithm?</a:t>
              </a:r>
            </a:p>
          </p:txBody>
        </p:sp>
        <p:sp>
          <p:nvSpPr>
            <p:cNvPr id="72" name="Rectangle 101">
              <a:extLst>
                <a:ext uri="{FF2B5EF4-FFF2-40B4-BE49-F238E27FC236}">
                  <a16:creationId xmlns:a16="http://schemas.microsoft.com/office/drawing/2014/main" id="{9FF62E99-BEFA-9FA7-1479-11A5E1C9FD3E}"/>
                </a:ext>
              </a:extLst>
            </p:cNvPr>
            <p:cNvSpPr/>
            <p:nvPr/>
          </p:nvSpPr>
          <p:spPr bwMode="auto">
            <a:xfrm>
              <a:off x="5155954" y="2268043"/>
              <a:ext cx="2543425" cy="34441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38" tIns="45719" rIns="91438" bIns="45719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461">
                <a:lnSpc>
                  <a:spcPct val="90000"/>
                </a:lnSpc>
                <a:defRPr/>
              </a:pPr>
              <a:r>
                <a:rPr lang="en-US"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Which</a:t>
              </a:r>
              <a:r>
                <a:rPr lang="pl-PL"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 </a:t>
              </a:r>
              <a:r>
                <a:rPr lang="pl-PL" err="1"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hyper</a:t>
              </a:r>
              <a:r>
                <a:rPr lang="en-US"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parameters?</a:t>
              </a:r>
            </a:p>
          </p:txBody>
        </p:sp>
        <p:sp>
          <p:nvSpPr>
            <p:cNvPr id="73" name="Rectangle 102">
              <a:extLst>
                <a:ext uri="{FF2B5EF4-FFF2-40B4-BE49-F238E27FC236}">
                  <a16:creationId xmlns:a16="http://schemas.microsoft.com/office/drawing/2014/main" id="{E557EE61-30FD-D707-37EA-EB8CF7E2CDF8}"/>
                </a:ext>
              </a:extLst>
            </p:cNvPr>
            <p:cNvSpPr/>
            <p:nvPr/>
          </p:nvSpPr>
          <p:spPr bwMode="auto">
            <a:xfrm>
              <a:off x="735582" y="2268043"/>
              <a:ext cx="2068299" cy="3444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38" tIns="45719" rIns="91438" bIns="45719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461">
                <a:lnSpc>
                  <a:spcPct val="90000"/>
                </a:lnSpc>
                <a:defRPr/>
              </a:pPr>
              <a:r>
                <a:rPr lang="en-US"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Which features?</a:t>
              </a:r>
            </a:p>
          </p:txBody>
        </p:sp>
      </p:grpSp>
      <p:sp>
        <p:nvSpPr>
          <p:cNvPr id="74" name="Rectangle 103">
            <a:extLst>
              <a:ext uri="{FF2B5EF4-FFF2-40B4-BE49-F238E27FC236}">
                <a16:creationId xmlns:a16="http://schemas.microsoft.com/office/drawing/2014/main" id="{181F0AE9-209C-5E56-73EA-D2FD39C4F141}"/>
              </a:ext>
            </a:extLst>
          </p:cNvPr>
          <p:cNvSpPr/>
          <p:nvPr/>
        </p:nvSpPr>
        <p:spPr bwMode="auto">
          <a:xfrm>
            <a:off x="735665" y="3523579"/>
            <a:ext cx="1859543" cy="30622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54863" rIns="91438" bIns="5486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461"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</p:txBody>
      </p:sp>
      <p:sp>
        <p:nvSpPr>
          <p:cNvPr id="75" name="Rectangle 104">
            <a:extLst>
              <a:ext uri="{FF2B5EF4-FFF2-40B4-BE49-F238E27FC236}">
                <a16:creationId xmlns:a16="http://schemas.microsoft.com/office/drawing/2014/main" id="{D2D3727C-92AC-6C86-1E61-F6F5D0AC1111}"/>
              </a:ext>
            </a:extLst>
          </p:cNvPr>
          <p:cNvSpPr/>
          <p:nvPr/>
        </p:nvSpPr>
        <p:spPr bwMode="auto">
          <a:xfrm>
            <a:off x="735665" y="3873870"/>
            <a:ext cx="1859543" cy="30622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54863" rIns="91438" bIns="5486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461">
              <a:spcAft>
                <a:spcPts val="60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</p:txBody>
      </p:sp>
      <p:grpSp>
        <p:nvGrpSpPr>
          <p:cNvPr id="76" name="Group 69">
            <a:extLst>
              <a:ext uri="{FF2B5EF4-FFF2-40B4-BE49-F238E27FC236}">
                <a16:creationId xmlns:a16="http://schemas.microsoft.com/office/drawing/2014/main" id="{6C50888C-6193-33BB-74A7-0F1F2091368C}"/>
              </a:ext>
            </a:extLst>
          </p:cNvPr>
          <p:cNvGrpSpPr/>
          <p:nvPr/>
        </p:nvGrpSpPr>
        <p:grpSpPr>
          <a:xfrm>
            <a:off x="7295041" y="4281358"/>
            <a:ext cx="1450592" cy="146999"/>
            <a:chOff x="8120217" y="3558128"/>
            <a:chExt cx="1940664" cy="147002"/>
          </a:xfrm>
        </p:grpSpPr>
        <p:cxnSp>
          <p:nvCxnSpPr>
            <p:cNvPr id="77" name="Straight Connector 70">
              <a:extLst>
                <a:ext uri="{FF2B5EF4-FFF2-40B4-BE49-F238E27FC236}">
                  <a16:creationId xmlns:a16="http://schemas.microsoft.com/office/drawing/2014/main" id="{29E45404-E50F-541B-9F24-CF03F45DED29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1">
              <a:extLst>
                <a:ext uri="{FF2B5EF4-FFF2-40B4-BE49-F238E27FC236}">
                  <a16:creationId xmlns:a16="http://schemas.microsoft.com/office/drawing/2014/main" id="{2C393881-AA74-FE31-D9CA-EF98F0487273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5">
              <a:extLst>
                <a:ext uri="{FF2B5EF4-FFF2-40B4-BE49-F238E27FC236}">
                  <a16:creationId xmlns:a16="http://schemas.microsoft.com/office/drawing/2014/main" id="{77860F66-3EC8-7B30-8649-609D617D8AA1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80" name="Straight Connector 76">
                <a:extLst>
                  <a:ext uri="{FF2B5EF4-FFF2-40B4-BE49-F238E27FC236}">
                    <a16:creationId xmlns:a16="http://schemas.microsoft.com/office/drawing/2014/main" id="{6BDFA84F-273B-700E-5482-36840A4FA3A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77">
                <a:extLst>
                  <a:ext uri="{FF2B5EF4-FFF2-40B4-BE49-F238E27FC236}">
                    <a16:creationId xmlns:a16="http://schemas.microsoft.com/office/drawing/2014/main" id="{942BB408-8C90-E628-2A00-B6E3BC7A1190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78">
                <a:extLst>
                  <a:ext uri="{FF2B5EF4-FFF2-40B4-BE49-F238E27FC236}">
                    <a16:creationId xmlns:a16="http://schemas.microsoft.com/office/drawing/2014/main" id="{0972AD1E-CB0E-3815-E190-2BF9C3E29145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79">
                <a:extLst>
                  <a:ext uri="{FF2B5EF4-FFF2-40B4-BE49-F238E27FC236}">
                    <a16:creationId xmlns:a16="http://schemas.microsoft.com/office/drawing/2014/main" id="{8EFCEE19-E7B6-E09B-83ED-7E4B77644E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0">
                <a:extLst>
                  <a:ext uri="{FF2B5EF4-FFF2-40B4-BE49-F238E27FC236}">
                    <a16:creationId xmlns:a16="http://schemas.microsoft.com/office/drawing/2014/main" id="{A3A9DCDA-E447-1211-264E-2410006D66AD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1">
                <a:extLst>
                  <a:ext uri="{FF2B5EF4-FFF2-40B4-BE49-F238E27FC236}">
                    <a16:creationId xmlns:a16="http://schemas.microsoft.com/office/drawing/2014/main" id="{8D7BD915-37EC-A2F4-EB91-73A7E8ED2EC9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2">
                <a:extLst>
                  <a:ext uri="{FF2B5EF4-FFF2-40B4-BE49-F238E27FC236}">
                    <a16:creationId xmlns:a16="http://schemas.microsoft.com/office/drawing/2014/main" id="{4EB0F816-6E4F-9CA4-D650-CB344353BC2B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3">
                <a:extLst>
                  <a:ext uri="{FF2B5EF4-FFF2-40B4-BE49-F238E27FC236}">
                    <a16:creationId xmlns:a16="http://schemas.microsoft.com/office/drawing/2014/main" id="{809218F1-6D8F-D67E-8554-904E2A9F0D4E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8" name="Isosceles Triangle 84">
            <a:extLst>
              <a:ext uri="{FF2B5EF4-FFF2-40B4-BE49-F238E27FC236}">
                <a16:creationId xmlns:a16="http://schemas.microsoft.com/office/drawing/2014/main" id="{C73971F1-E182-DC1D-E438-A9CDE5137E6A}"/>
              </a:ext>
            </a:extLst>
          </p:cNvPr>
          <p:cNvSpPr/>
          <p:nvPr/>
        </p:nvSpPr>
        <p:spPr bwMode="auto">
          <a:xfrm>
            <a:off x="7227820" y="4336915"/>
            <a:ext cx="137158" cy="91438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78" tIns="146302" rIns="182878" bIns="1463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61">
              <a:lnSpc>
                <a:spcPct val="90000"/>
              </a:lnSpc>
              <a:defRPr/>
            </a:pPr>
            <a:endParaRPr lang="en-US" sz="2400" err="1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86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-0.14232 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63" presetClass="path" presetSubtype="0" accel="24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9245 -4.07407E-6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2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03958 -7.40741E-7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0.05286 2.59259E-6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2643 -4.07407E-6 " pathEditMode="relative" rAng="0" ptsTypes="AA">
                                      <p:cBhvr>
                                        <p:cTn id="8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5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07916 -3.7037E-7 " pathEditMode="relative" rAng="0" ptsTypes="AA">
                                      <p:cBhvr>
                                        <p:cTn id="83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"/>
                            </p:stCondLst>
                            <p:childTnLst>
                              <p:par>
                                <p:cTn id="8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5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  <p:bldP spid="11" grpId="0"/>
      <p:bldP spid="12" grpId="0" animBg="1"/>
      <p:bldP spid="13" grpId="0" animBg="1"/>
      <p:bldP spid="14" grpId="0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8" grpId="0"/>
      <p:bldP spid="69" grpId="0" animBg="1"/>
      <p:bldP spid="74" grpId="0" animBg="1"/>
      <p:bldP spid="75" grpId="0" animBg="1"/>
      <p:bldP spid="88" grpId="0" animBg="1"/>
      <p:bldP spid="88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400435910F914AA27C61873C4C4D7F" ma:contentTypeVersion="12" ma:contentTypeDescription="Create a new document." ma:contentTypeScope="" ma:versionID="3428060e5e593ebb0a4343b60e1ae46f">
  <xsd:schema xmlns:xsd="http://www.w3.org/2001/XMLSchema" xmlns:xs="http://www.w3.org/2001/XMLSchema" xmlns:p="http://schemas.microsoft.com/office/2006/metadata/properties" xmlns:ns2="b20e6869-dff3-42b0-b456-919f3555a5f1" xmlns:ns3="47219249-621b-4117-8472-4c85b6ccf211" targetNamespace="http://schemas.microsoft.com/office/2006/metadata/properties" ma:root="true" ma:fieldsID="e09e14222ceddb050c9147cae139fb37" ns2:_="" ns3:_="">
    <xsd:import namespace="b20e6869-dff3-42b0-b456-919f3555a5f1"/>
    <xsd:import namespace="47219249-621b-4117-8472-4c85b6ccf21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0e6869-dff3-42b0-b456-919f3555a5f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219249-621b-4117-8472-4c85b6ccf2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47B42E-8847-4313-878B-D3C3CD9637C1}">
  <ds:schemaRefs>
    <ds:schemaRef ds:uri="47219249-621b-4117-8472-4c85b6ccf211"/>
    <ds:schemaRef ds:uri="b20e6869-dff3-42b0-b456-919f3555a5f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1D3604A-7910-40A2-BB7C-02DAC2BA8E89}">
  <ds:schemaRefs>
    <ds:schemaRef ds:uri="47219249-621b-4117-8472-4c85b6ccf211"/>
    <ds:schemaRef ds:uri="b20e6869-dff3-42b0-b456-919f3555a5f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697F453-D761-4681-8B59-7621725D6F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Panoramiczny</PresentationFormat>
  <Slides>25</Slides>
  <Notes>0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26" baseType="lpstr">
      <vt:lpstr>Office Theme</vt:lpstr>
      <vt:lpstr>Prezentacja programu PowerPoint</vt:lpstr>
      <vt:lpstr>Artificial Intelligence in medicine, or how to properly run an ML project</vt:lpstr>
      <vt:lpstr>Ada Pałka-Muskietorz</vt:lpstr>
      <vt:lpstr>Marcin Szeliga</vt:lpstr>
      <vt:lpstr>AGENDA</vt:lpstr>
      <vt:lpstr>Data Science Lifecycle</vt:lpstr>
      <vt:lpstr>Environment</vt:lpstr>
      <vt:lpstr>Transfer Learning</vt:lpstr>
      <vt:lpstr>Automated Machine Learning</vt:lpstr>
      <vt:lpstr>Automated Machine Learning</vt:lpstr>
      <vt:lpstr>Automated Machine Learning</vt:lpstr>
      <vt:lpstr>Image Classification: Dataset</vt:lpstr>
      <vt:lpstr>Image Classification: Modeling</vt:lpstr>
      <vt:lpstr>Image Classification: Modeling</vt:lpstr>
      <vt:lpstr>Image Classification: Model evaluation</vt:lpstr>
      <vt:lpstr>Object Detection: Dataset</vt:lpstr>
      <vt:lpstr>Object Detection: Modeling</vt:lpstr>
      <vt:lpstr>Object Detection: Modeling</vt:lpstr>
      <vt:lpstr>Object Detection: Model evaluation</vt:lpstr>
      <vt:lpstr>Instance segmentation: Dataset</vt:lpstr>
      <vt:lpstr>Instance segmentation: Modeling</vt:lpstr>
      <vt:lpstr>Instance segmentation: Modeling</vt:lpstr>
      <vt:lpstr>Instance segmentation:  Model evaluation</vt:lpstr>
      <vt:lpstr>Summary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Justyna Jokiel</dc:creator>
  <cp:revision>40</cp:revision>
  <dcterms:created xsi:type="dcterms:W3CDTF">2020-11-25T08:54:13Z</dcterms:created>
  <dcterms:modified xsi:type="dcterms:W3CDTF">2022-05-08T19:34:03Z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0x0101008B400435910F914AA27C61873C4C4D7F</vt:lpwstr>
  </property>
</Properties>
</file>